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3" r:id="rId1"/>
  </p:sldMasterIdLst>
  <p:notesMasterIdLst>
    <p:notesMasterId r:id="rId52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319" r:id="rId40"/>
    <p:sldId id="314" r:id="rId41"/>
    <p:sldId id="297" r:id="rId42"/>
    <p:sldId id="313" r:id="rId43"/>
    <p:sldId id="315" r:id="rId44"/>
    <p:sldId id="316" r:id="rId45"/>
    <p:sldId id="317" r:id="rId46"/>
    <p:sldId id="318" r:id="rId47"/>
    <p:sldId id="298" r:id="rId48"/>
    <p:sldId id="299" r:id="rId49"/>
    <p:sldId id="311" r:id="rId50"/>
    <p:sldId id="312" r:id="rId51"/>
  </p:sldIdLst>
  <p:sldSz cx="16256000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D967"/>
    <a:srgbClr val="00F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50"/>
    <p:restoredTop sz="93469"/>
  </p:normalViewPr>
  <p:slideViewPr>
    <p:cSldViewPr snapToGrid="0" snapToObjects="1">
      <p:cViewPr>
        <p:scale>
          <a:sx n="70" d="100"/>
          <a:sy n="70" d="100"/>
        </p:scale>
        <p:origin x="440" y="744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74769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>
                <a:solidFill>
                  <a:schemeClr val="dk2"/>
                </a:solidFill>
              </a:rPr>
              <a:t>Note from Chuck.  If you are using these materials, you can remove the UM logo and replace it with your own, but please retain the CC-BY logo on the first page as well as the acknowledgement page(s) at the end.</a:t>
            </a:r>
          </a:p>
        </p:txBody>
      </p:sp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654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6528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2429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36391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8" name="Shape 3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5792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5" name="Shape 3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54061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1" name="Shape 3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70790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48050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6" name="Shape 3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80360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23124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8031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1" name="Shape 2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54610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28" name="Shape 4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86036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36" name="Shape 4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54059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4" name="Shape 4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20238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52" name="Shape 4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26568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1" name="Shape 4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35923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Shape 4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5" name="Shape 4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04449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2" name="Shape 4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09323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Shape 4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8" name="Shape 4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44428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94" name="Shape 4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09670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Shape 4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0" name="Shape 5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4683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62222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Shape 5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6" name="Shape 5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33937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4" name="Shape 5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57255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9" name="Shape 5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13429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Shape 5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4" name="Shape 5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50964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1" name="Shape 5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79832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Shape 5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8" name="Shape 5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156903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5" name="Shape 5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350457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2" name="Shape 5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063800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1" name="Shape 5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62430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6221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285799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32997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8376515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8630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909169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584903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Shape 5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0" name="Shape 6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106180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Shape 6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7" name="Shape 6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973780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Shape 6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6" name="Shape 6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684401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Shape 6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Shape 6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5189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93476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1" name="Shape 2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0559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884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8" name="Shape 2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8166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5" name="Shape 2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4531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pe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155700" y="1536700"/>
            <a:ext cx="139319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lvl="5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lvl="6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lvl="7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lvl="8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155700" y="4711700"/>
            <a:ext cx="13931900" cy="105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lvl="0" indent="-342900" algn="ctr" rtl="0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1pPr>
            <a:lvl2pPr marL="742950" lvl="1" indent="-285750" algn="ctr" rtl="0">
              <a:spcBef>
                <a:spcPts val="0"/>
              </a:spcBef>
              <a:spcAft>
                <a:spcPts val="0"/>
              </a:spcAft>
              <a:defRPr/>
            </a:lvl2pPr>
            <a:lvl3pPr marL="1143000" lvl="2" indent="-228600" algn="ctr" rtl="0">
              <a:spcBef>
                <a:spcPts val="0"/>
              </a:spcBef>
              <a:spcAft>
                <a:spcPts val="0"/>
              </a:spcAft>
              <a:defRPr/>
            </a:lvl3pPr>
            <a:lvl4pPr marL="1600200" lvl="3" indent="-228600" algn="ctr" rtl="0">
              <a:spcBef>
                <a:spcPts val="0"/>
              </a:spcBef>
              <a:spcAft>
                <a:spcPts val="0"/>
              </a:spcAft>
              <a:defRPr/>
            </a:lvl4pPr>
            <a:lvl5pPr marL="2057400" lvl="4" indent="-228600"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lvl="5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lvl="6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lvl="7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lvl="8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1155700" y="762000"/>
            <a:ext cx="13932000" cy="1777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lvl="5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lvl="6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lvl="7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lvl="8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13932000" cy="5702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711200" lvl="0" indent="-142494" algn="l" rtl="0"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 sz="3200">
                <a:solidFill>
                  <a:schemeClr val="bg1"/>
                </a:solidFill>
              </a:defRPr>
            </a:lvl1pPr>
            <a:lvl2pPr marL="1003300" lvl="1" indent="-142494" algn="l" rtl="0"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2pPr>
            <a:lvl3pPr marL="1295400" lvl="2" indent="-142494" algn="l" rtl="0"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3pPr>
            <a:lvl4pPr marL="1600200" lvl="3" indent="-142494" algn="l" rtl="0"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4pPr>
            <a:lvl5pPr marL="1892300" lvl="4" indent="-142494" algn="l" rtl="0"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5pPr>
            <a:lvl6pPr marL="2349500" lvl="5" indent="-142494" algn="l" rtl="0"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6pPr>
            <a:lvl7pPr marL="2806700" lvl="6" indent="-142494" algn="l" rtl="0"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7pPr>
            <a:lvl8pPr marL="3263900" lvl="7" indent="-142494" algn="l" rtl="0"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8pPr>
            <a:lvl9pPr marL="3721100" lvl="8" indent="-142494" algn="l" rtl="0"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1155700" y="762000"/>
            <a:ext cx="13932000" cy="1777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defRPr>
                <a:solidFill>
                  <a:srgbClr val="FBD96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lvl="5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lvl="6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lvl="7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lvl="8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7608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025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55700" y="1536700"/>
            <a:ext cx="139319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defRPr/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defRPr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defRPr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defRPr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55700" y="4711700"/>
            <a:ext cx="13931900" cy="105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342900" algn="ctr" rtl="0">
              <a:spcBef>
                <a:spcPts val="0"/>
              </a:spcBef>
              <a:spcAft>
                <a:spcPts val="0"/>
              </a:spcAft>
              <a:defRPr/>
            </a:lvl1pPr>
            <a:lvl2pPr marL="742950" marR="0" lvl="1" indent="-285750" algn="ctr" rtl="0">
              <a:spcBef>
                <a:spcPts val="0"/>
              </a:spcBef>
              <a:spcAft>
                <a:spcPts val="0"/>
              </a:spcAft>
              <a:defRPr/>
            </a:lvl2pPr>
            <a:lvl3pPr marL="1143000" marR="0" lvl="2" indent="-228600" algn="ctr" rtl="0">
              <a:spcBef>
                <a:spcPts val="0"/>
              </a:spcBef>
              <a:spcAft>
                <a:spcPts val="0"/>
              </a:spcAft>
              <a:defRPr/>
            </a:lvl3pPr>
            <a:lvl4pPr marL="1600200" marR="0" lvl="3" indent="-228600" algn="ctr" rtl="0">
              <a:spcBef>
                <a:spcPts val="0"/>
              </a:spcBef>
              <a:spcAft>
                <a:spcPts val="0"/>
              </a:spcAft>
              <a:defRPr/>
            </a:lvl4pPr>
            <a:lvl5pPr marL="2057400" marR="0" lvl="4" indent="-228600"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4" name="Rectangle 3"/>
          <p:cNvSpPr>
            <a:spLocks noChangeArrowheads="1"/>
          </p:cNvSpPr>
          <p:nvPr userDrawn="1"/>
        </p:nvSpPr>
        <p:spPr bwMode="auto">
          <a:xfrm>
            <a:off x="0" y="0"/>
            <a:ext cx="16256000" cy="76809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/>
          <a:lstStyle>
            <a:lvl1pPr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>
              <a:defRPr/>
            </a:pPr>
            <a:endParaRPr lang="en-US" altLang="en-US" sz="3600"/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8357616"/>
            <a:ext cx="16256000" cy="78638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/>
          <a:lstStyle>
            <a:lvl1pPr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>
              <a:defRPr/>
            </a:pPr>
            <a:endParaRPr lang="en-US" altLang="en-US" sz="360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701" r:id="rId2"/>
    <p:sldLayoutId id="2147483704" r:id="rId3"/>
    <p:sldLayoutId id="2147483705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7200" b="0" i="0" u="none" strike="noStrike" cap="none">
          <a:solidFill>
            <a:srgbClr val="FBD967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chemeClr val="bg1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Serializatio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Xml_schema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en.wikibooks.org/wiki/XML_Schema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X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wikipedia.org/wiki/Xml_schema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wikipedia.org/wiki/Xml_schema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XML/Schema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wikipedia.org/wiki/XML_Schema_(W3C)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Schema/schema_complex_indicators.asp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Schema/schema_dtypes_numeric.asp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ISO_8601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en.wikipedia.org/wiki/Coordinated_Universal_Time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Schema/schema_example.asp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kc8BAR7SHJI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Service-oriented_architecture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youtube.com/watch?v=mj-kCFzF0ME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Web_services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developers.google.com/maps/documentation/geocoding/" TargetMode="External"/><Relationship Id="rId4" Type="http://schemas.openxmlformats.org/officeDocument/2006/relationships/hyperlink" Target="https://www.geoapify.com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pidocs.geoapify.com/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hyperlink" Target="https://developers.google.com/maps/documentation/geocoding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ps/documentation/geocoding/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evelopers.google.com/maps/documentation/geocoding/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evelopers.google.com/maps/documentation/geocoding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evelopers.google.com/maps/documentation/geocoding/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r-chuck.com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.png"/><Relationship Id="rId5" Type="http://schemas.openxmlformats.org/officeDocument/2006/relationships/image" Target="../media/image2.jpg"/><Relationship Id="rId4" Type="http://schemas.openxmlformats.org/officeDocument/2006/relationships/hyperlink" Target="http://open.umich.edu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X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X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1155700" y="1257300"/>
            <a:ext cx="13932000" cy="35510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Using Web Services</a:t>
            </a:r>
          </a:p>
        </p:txBody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1215825" y="5037000"/>
            <a:ext cx="13932000" cy="15620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8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Chapter 13</a:t>
            </a:r>
          </a:p>
        </p:txBody>
      </p:sp>
      <p:sp>
        <p:nvSpPr>
          <p:cNvPr id="7" name="Shape 206"/>
          <p:cNvSpPr txBox="1"/>
          <p:nvPr/>
        </p:nvSpPr>
        <p:spPr>
          <a:xfrm>
            <a:off x="2990025" y="6988169"/>
            <a:ext cx="9985799" cy="101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FF00"/>
                </a:solidFill>
                <a:latin typeface="Arial Regular" charset="0"/>
                <a:ea typeface="Arial Regular" charset="0"/>
                <a:cs typeface="Arial Regular" charset="0"/>
                <a:sym typeface="Cabin"/>
              </a:rPr>
              <a:t>Python for Everybody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200" dirty="0">
                <a:solidFill>
                  <a:srgbClr val="FFFF00"/>
                </a:solidFill>
                <a:latin typeface="Arial Regular" charset="0"/>
                <a:ea typeface="Arial Regular" charset="0"/>
                <a:cs typeface="Arial Regular" charset="0"/>
                <a:sym typeface="Cabin"/>
              </a:rPr>
              <a:t>www.py4e.com</a:t>
            </a:r>
            <a:endParaRPr lang="en-US" sz="3200" u="none" strike="noStrike" cap="none" dirty="0">
              <a:solidFill>
                <a:srgbClr val="FFFF00"/>
              </a:solidFill>
              <a:latin typeface="Arial Regular" charset="0"/>
              <a:ea typeface="Arial Regular" charset="0"/>
              <a:cs typeface="Arial Regular" charset="0"/>
              <a:sym typeface="Cabin"/>
            </a:endParaRPr>
          </a:p>
        </p:txBody>
      </p:sp>
      <p:pic>
        <p:nvPicPr>
          <p:cNvPr id="8" name="Shape 2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30212" y="7346944"/>
            <a:ext cx="1968500" cy="668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20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6325" y="6669169"/>
            <a:ext cx="1346100" cy="134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>
          <a:xfrm>
            <a:off x="1155700" y="762000"/>
            <a:ext cx="12872858" cy="17779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1C232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White Space</a:t>
            </a:r>
          </a:p>
        </p:txBody>
      </p:sp>
      <p:sp>
        <p:nvSpPr>
          <p:cNvPr id="285" name="Shape 285"/>
          <p:cNvSpPr txBox="1"/>
          <p:nvPr/>
        </p:nvSpPr>
        <p:spPr>
          <a:xfrm>
            <a:off x="769661" y="2133600"/>
            <a:ext cx="5915025" cy="39739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&lt;name&gt;Chuck&lt;/name&gt;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&lt;phone type=</a:t>
            </a:r>
            <a:r>
              <a:rPr lang="en-US" sz="3200" dirty="0">
                <a:solidFill>
                  <a:srgbClr val="00FF00"/>
                </a:solidFill>
              </a:rPr>
              <a:t>"</a:t>
            </a:r>
            <a:r>
              <a:rPr lang="en-US" sz="3200" u="none" strike="noStrike" cap="none" dirty="0" err="1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intl</a:t>
            </a:r>
            <a:r>
              <a:rPr lang="en-US" sz="3200" dirty="0">
                <a:solidFill>
                  <a:srgbClr val="00FF00"/>
                </a:solidFill>
              </a:rPr>
              <a:t>"</a:t>
            </a: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+1 734 303 4456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&lt;/phone&gt;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&lt;email hide=</a:t>
            </a:r>
            <a:r>
              <a:rPr lang="en-US" sz="3200" dirty="0">
                <a:solidFill>
                  <a:srgbClr val="00FF00"/>
                </a:solidFill>
              </a:rPr>
              <a:t>"</a:t>
            </a: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yes</a:t>
            </a:r>
            <a:r>
              <a:rPr lang="en-US" sz="3200" dirty="0">
                <a:solidFill>
                  <a:srgbClr val="00FF00"/>
                </a:solidFill>
              </a:rPr>
              <a:t>"</a:t>
            </a: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&lt;/person&gt;</a:t>
            </a:r>
          </a:p>
        </p:txBody>
      </p:sp>
      <p:sp>
        <p:nvSpPr>
          <p:cNvPr id="286" name="Shape 286"/>
          <p:cNvSpPr txBox="1"/>
          <p:nvPr/>
        </p:nvSpPr>
        <p:spPr>
          <a:xfrm>
            <a:off x="7460974" y="5473700"/>
            <a:ext cx="9117495" cy="2755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&lt;name&gt;Chuck&lt;/name&gt;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&lt;phone type=</a:t>
            </a:r>
            <a:r>
              <a:rPr lang="en-US" sz="3200" dirty="0">
                <a:solidFill>
                  <a:srgbClr val="FFFF00"/>
                </a:solidFill>
              </a:rPr>
              <a:t>"</a:t>
            </a:r>
            <a:r>
              <a:rPr lang="en-US" sz="3200" u="none" strike="noStrike" cap="none" dirty="0" err="1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intl</a:t>
            </a:r>
            <a:r>
              <a:rPr lang="en-US" sz="3200" dirty="0">
                <a:solidFill>
                  <a:srgbClr val="FFFF00"/>
                </a:solidFill>
              </a:rPr>
              <a:t>"</a:t>
            </a:r>
            <a:r>
              <a:rPr lang="en-US" sz="32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&gt;+1 734 303 4456&lt;/phone&gt;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&lt;email hide=</a:t>
            </a:r>
            <a:r>
              <a:rPr lang="en-US" sz="3200" dirty="0">
                <a:solidFill>
                  <a:srgbClr val="FFFF00"/>
                </a:solidFill>
              </a:rPr>
              <a:t>"</a:t>
            </a:r>
            <a:r>
              <a:rPr lang="en-US" sz="32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yes</a:t>
            </a:r>
            <a:r>
              <a:rPr lang="en-US" sz="3200" dirty="0">
                <a:solidFill>
                  <a:srgbClr val="FFFF00"/>
                </a:solidFill>
              </a:rPr>
              <a:t>"</a:t>
            </a:r>
            <a:r>
              <a:rPr lang="en-US" sz="32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&lt;/person&gt;</a:t>
            </a:r>
          </a:p>
        </p:txBody>
      </p:sp>
      <p:sp>
        <p:nvSpPr>
          <p:cNvPr id="287" name="Shape 287"/>
          <p:cNvSpPr txBox="1"/>
          <p:nvPr/>
        </p:nvSpPr>
        <p:spPr>
          <a:xfrm>
            <a:off x="9204325" y="2571750"/>
            <a:ext cx="6019799" cy="264239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Line ends do not matter.  White space is generally discarded on text elements.  We indent only to be readable.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Terminology</a:t>
            </a:r>
          </a:p>
        </p:txBody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Tags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indicate the beginning and ending of elements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Attributes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- Keyword/value pairs on the opening tag of XML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Serialize / De-Serialize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- Convert data in one program into a common format that can be stored and/or transmitted between systems in a programming language</a:t>
            </a:r>
            <a:r>
              <a:rPr lang="en-US" sz="36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-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independent manner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4045750" y="7458765"/>
            <a:ext cx="81518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http://</a:t>
            </a: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en.wikipedia.org/wiki/Serialization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as a Tree</a:t>
            </a:r>
          </a:p>
        </p:txBody>
      </p:sp>
      <p:sp>
        <p:nvSpPr>
          <p:cNvPr id="307" name="Shape 307"/>
          <p:cNvSpPr txBox="1"/>
          <p:nvPr/>
        </p:nvSpPr>
        <p:spPr>
          <a:xfrm>
            <a:off x="2578100" y="3160711"/>
            <a:ext cx="2727325" cy="387667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&lt;a&gt;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&lt;b&gt;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</a:t>
            </a: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&lt;/b&gt;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&lt;c&gt;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&lt;d&gt;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</a:t>
            </a: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&lt;/d&gt;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&lt;e&gt;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Z</a:t>
            </a: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&lt;/c&gt;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&lt;/a&gt;</a:t>
            </a:r>
          </a:p>
        </p:txBody>
      </p:sp>
      <p:grpSp>
        <p:nvGrpSpPr>
          <p:cNvPr id="308" name="Shape 308"/>
          <p:cNvGrpSpPr/>
          <p:nvPr/>
        </p:nvGrpSpPr>
        <p:grpSpPr>
          <a:xfrm>
            <a:off x="10185400" y="2527300"/>
            <a:ext cx="5143499" cy="5524499"/>
            <a:chOff x="0" y="0"/>
            <a:chExt cx="5143499" cy="5524499"/>
          </a:xfrm>
        </p:grpSpPr>
        <p:cxnSp>
          <p:nvCxnSpPr>
            <p:cNvPr id="309" name="Shape 309"/>
            <p:cNvCxnSpPr/>
            <p:nvPr/>
          </p:nvCxnSpPr>
          <p:spPr>
            <a:xfrm>
              <a:off x="430212" y="2054225"/>
              <a:ext cx="0" cy="1031875"/>
            </a:xfrm>
            <a:prstGeom prst="straightConnector1">
              <a:avLst/>
            </a:prstGeom>
            <a:noFill/>
            <a:ln w="76200" cap="rnd" cmpd="sng">
              <a:solidFill>
                <a:srgbClr val="FF00F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cxnSp>
          <p:nvCxnSpPr>
            <p:cNvPr id="310" name="Shape 310"/>
            <p:cNvCxnSpPr/>
            <p:nvPr/>
          </p:nvCxnSpPr>
          <p:spPr>
            <a:xfrm>
              <a:off x="2868611" y="3667125"/>
              <a:ext cx="0" cy="1031875"/>
            </a:xfrm>
            <a:prstGeom prst="straightConnector1">
              <a:avLst/>
            </a:prstGeom>
            <a:noFill/>
            <a:ln w="76200" cap="rnd" cmpd="sng">
              <a:solidFill>
                <a:srgbClr val="FF00F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cxnSp>
          <p:nvCxnSpPr>
            <p:cNvPr id="311" name="Shape 311"/>
            <p:cNvCxnSpPr/>
            <p:nvPr/>
          </p:nvCxnSpPr>
          <p:spPr>
            <a:xfrm>
              <a:off x="4710112" y="3667125"/>
              <a:ext cx="0" cy="1031875"/>
            </a:xfrm>
            <a:prstGeom prst="straightConnector1">
              <a:avLst/>
            </a:prstGeom>
            <a:noFill/>
            <a:ln w="76200" cap="rnd" cmpd="sng">
              <a:solidFill>
                <a:srgbClr val="FF00F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313" name="Shape 313"/>
            <p:cNvSpPr/>
            <p:nvPr/>
          </p:nvSpPr>
          <p:spPr>
            <a:xfrm>
              <a:off x="0" y="1346200"/>
              <a:ext cx="863599" cy="863599"/>
            </a:xfrm>
            <a:prstGeom prst="ellipse">
              <a:avLst/>
            </a:prstGeom>
            <a:solidFill>
              <a:srgbClr val="FF7F00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6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b</a:t>
              </a:r>
            </a:p>
          </p:txBody>
        </p:sp>
        <p:sp>
          <p:nvSpPr>
            <p:cNvPr id="314" name="Shape 314"/>
            <p:cNvSpPr/>
            <p:nvPr/>
          </p:nvSpPr>
          <p:spPr>
            <a:xfrm>
              <a:off x="3276600" y="1346200"/>
              <a:ext cx="863599" cy="863599"/>
            </a:xfrm>
            <a:prstGeom prst="ellipse">
              <a:avLst/>
            </a:prstGeom>
            <a:solidFill>
              <a:srgbClr val="FF7F00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6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c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0" y="2882900"/>
              <a:ext cx="863599" cy="863599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4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X</a:t>
              </a:r>
            </a:p>
          </p:txBody>
        </p:sp>
        <p:sp>
          <p:nvSpPr>
            <p:cNvPr id="316" name="Shape 316"/>
            <p:cNvSpPr/>
            <p:nvPr/>
          </p:nvSpPr>
          <p:spPr>
            <a:xfrm>
              <a:off x="2438400" y="2882900"/>
              <a:ext cx="863599" cy="863599"/>
            </a:xfrm>
            <a:prstGeom prst="ellipse">
              <a:avLst/>
            </a:prstGeom>
            <a:solidFill>
              <a:srgbClr val="FF7F00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6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d</a:t>
              </a:r>
            </a:p>
          </p:txBody>
        </p:sp>
        <p:sp>
          <p:nvSpPr>
            <p:cNvPr id="317" name="Shape 317"/>
            <p:cNvSpPr/>
            <p:nvPr/>
          </p:nvSpPr>
          <p:spPr>
            <a:xfrm>
              <a:off x="4279900" y="2882900"/>
              <a:ext cx="863599" cy="863599"/>
            </a:xfrm>
            <a:prstGeom prst="ellipse">
              <a:avLst/>
            </a:prstGeom>
            <a:solidFill>
              <a:srgbClr val="FF7F00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6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e</a:t>
              </a:r>
            </a:p>
          </p:txBody>
        </p:sp>
        <p:sp>
          <p:nvSpPr>
            <p:cNvPr id="318" name="Shape 318"/>
            <p:cNvSpPr/>
            <p:nvPr/>
          </p:nvSpPr>
          <p:spPr>
            <a:xfrm>
              <a:off x="2438400" y="4660900"/>
              <a:ext cx="863599" cy="863599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4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Y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4279900" y="4660900"/>
              <a:ext cx="863599" cy="863599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4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Z</a:t>
              </a:r>
            </a:p>
          </p:txBody>
        </p:sp>
        <p:cxnSp>
          <p:nvCxnSpPr>
            <p:cNvPr id="320" name="Shape 320"/>
            <p:cNvCxnSpPr/>
            <p:nvPr/>
          </p:nvCxnSpPr>
          <p:spPr>
            <a:xfrm flipH="1">
              <a:off x="622299" y="612775"/>
              <a:ext cx="1449386" cy="989012"/>
            </a:xfrm>
            <a:prstGeom prst="straightConnector1">
              <a:avLst/>
            </a:prstGeom>
            <a:noFill/>
            <a:ln w="76200" cap="rnd" cmpd="sng">
              <a:solidFill>
                <a:srgbClr val="FF7F00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cxnSp>
          <p:nvCxnSpPr>
            <p:cNvPr id="321" name="Shape 321"/>
            <p:cNvCxnSpPr/>
            <p:nvPr/>
          </p:nvCxnSpPr>
          <p:spPr>
            <a:xfrm>
              <a:off x="2444750" y="657225"/>
              <a:ext cx="1054100" cy="879474"/>
            </a:xfrm>
            <a:prstGeom prst="straightConnector1">
              <a:avLst/>
            </a:prstGeom>
            <a:noFill/>
            <a:ln w="76200" cap="rnd" cmpd="sng">
              <a:solidFill>
                <a:srgbClr val="FF7F00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cxnSp>
          <p:nvCxnSpPr>
            <p:cNvPr id="322" name="Shape 322"/>
            <p:cNvCxnSpPr/>
            <p:nvPr/>
          </p:nvCxnSpPr>
          <p:spPr>
            <a:xfrm flipH="1">
              <a:off x="2994024" y="2084386"/>
              <a:ext cx="549275" cy="966787"/>
            </a:xfrm>
            <a:prstGeom prst="straightConnector1">
              <a:avLst/>
            </a:prstGeom>
            <a:noFill/>
            <a:ln w="76200" cap="rnd" cmpd="sng">
              <a:solidFill>
                <a:srgbClr val="FF7F00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cxnSp>
          <p:nvCxnSpPr>
            <p:cNvPr id="323" name="Shape 323"/>
            <p:cNvCxnSpPr/>
            <p:nvPr/>
          </p:nvCxnSpPr>
          <p:spPr>
            <a:xfrm>
              <a:off x="3873500" y="2063750"/>
              <a:ext cx="768349" cy="855661"/>
            </a:xfrm>
            <a:prstGeom prst="straightConnector1">
              <a:avLst/>
            </a:prstGeom>
            <a:noFill/>
            <a:ln w="76200" cap="rnd" cmpd="sng">
              <a:solidFill>
                <a:srgbClr val="FF7F00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312" name="Shape 312"/>
            <p:cNvSpPr/>
            <p:nvPr/>
          </p:nvSpPr>
          <p:spPr>
            <a:xfrm>
              <a:off x="1790700" y="0"/>
              <a:ext cx="863599" cy="863599"/>
            </a:xfrm>
            <a:prstGeom prst="ellipse">
              <a:avLst/>
            </a:prstGeom>
            <a:solidFill>
              <a:srgbClr val="FF7F00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9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a</a:t>
              </a:r>
            </a:p>
          </p:txBody>
        </p:sp>
      </p:grpSp>
      <p:sp>
        <p:nvSpPr>
          <p:cNvPr id="324" name="Shape 324"/>
          <p:cNvSpPr txBox="1"/>
          <p:nvPr/>
        </p:nvSpPr>
        <p:spPr>
          <a:xfrm>
            <a:off x="1941237" y="7226300"/>
            <a:ext cx="21257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Elements</a:t>
            </a:r>
          </a:p>
        </p:txBody>
      </p:sp>
      <p:sp>
        <p:nvSpPr>
          <p:cNvPr id="325" name="Shape 325"/>
          <p:cNvSpPr txBox="1"/>
          <p:nvPr/>
        </p:nvSpPr>
        <p:spPr>
          <a:xfrm>
            <a:off x="4554450" y="7226300"/>
            <a:ext cx="9206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Text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Text and Attributes</a:t>
            </a:r>
          </a:p>
        </p:txBody>
      </p:sp>
      <p:sp>
        <p:nvSpPr>
          <p:cNvPr id="331" name="Shape 331"/>
          <p:cNvSpPr txBox="1"/>
          <p:nvPr/>
        </p:nvSpPr>
        <p:spPr>
          <a:xfrm>
            <a:off x="2578100" y="3160711"/>
            <a:ext cx="3675061" cy="387667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&lt;a&gt; 	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&lt;b </a:t>
            </a: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w=</a:t>
            </a:r>
            <a:r>
              <a:rPr lang="en-US" sz="3200" dirty="0">
                <a:solidFill>
                  <a:srgbClr val="00FF00"/>
                </a:solidFill>
              </a:rPr>
              <a:t>"</a:t>
            </a:r>
            <a:r>
              <a:rPr lang="en-US" sz="32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5</a:t>
            </a:r>
            <a:r>
              <a:rPr lang="en-US" sz="3200" dirty="0">
                <a:solidFill>
                  <a:srgbClr val="00FF00"/>
                </a:solidFill>
              </a:rPr>
              <a:t>"</a:t>
            </a: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</a:t>
            </a: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&lt;/b&gt;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&lt;c&gt; 	 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&lt;d&gt;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</a:t>
            </a: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&lt;/d&gt;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&lt;e&gt;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Z</a:t>
            </a: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&lt;/e&gt;	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&lt;/c&gt;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&lt;/a&gt;</a:t>
            </a:r>
          </a:p>
        </p:txBody>
      </p:sp>
      <p:cxnSp>
        <p:nvCxnSpPr>
          <p:cNvPr id="332" name="Shape 332"/>
          <p:cNvCxnSpPr/>
          <p:nvPr/>
        </p:nvCxnSpPr>
        <p:spPr>
          <a:xfrm>
            <a:off x="10615611" y="4581525"/>
            <a:ext cx="558799" cy="938212"/>
          </a:xfrm>
          <a:prstGeom prst="straightConnector1">
            <a:avLst/>
          </a:prstGeom>
          <a:noFill/>
          <a:ln w="76200" cap="rnd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33" name="Shape 333"/>
          <p:cNvCxnSpPr/>
          <p:nvPr/>
        </p:nvCxnSpPr>
        <p:spPr>
          <a:xfrm>
            <a:off x="13054011" y="6194425"/>
            <a:ext cx="0" cy="1031875"/>
          </a:xfrm>
          <a:prstGeom prst="straightConnector1">
            <a:avLst/>
          </a:prstGeom>
          <a:noFill/>
          <a:ln w="76200" cap="rnd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34" name="Shape 334"/>
          <p:cNvCxnSpPr/>
          <p:nvPr/>
        </p:nvCxnSpPr>
        <p:spPr>
          <a:xfrm>
            <a:off x="14895512" y="6194425"/>
            <a:ext cx="0" cy="1031875"/>
          </a:xfrm>
          <a:prstGeom prst="straightConnector1">
            <a:avLst/>
          </a:prstGeom>
          <a:noFill/>
          <a:ln w="76200" cap="rnd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335" name="Shape 335"/>
          <p:cNvSpPr/>
          <p:nvPr/>
        </p:nvSpPr>
        <p:spPr>
          <a:xfrm>
            <a:off x="11976100" y="2527300"/>
            <a:ext cx="863599" cy="863599"/>
          </a:xfrm>
          <a:prstGeom prst="ellipse">
            <a:avLst/>
          </a:prstGeom>
          <a:solidFill>
            <a:srgbClr val="FF7F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9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</a:t>
            </a:r>
          </a:p>
        </p:txBody>
      </p:sp>
      <p:sp>
        <p:nvSpPr>
          <p:cNvPr id="336" name="Shape 336"/>
          <p:cNvSpPr/>
          <p:nvPr/>
        </p:nvSpPr>
        <p:spPr>
          <a:xfrm>
            <a:off x="10185400" y="3873500"/>
            <a:ext cx="863599" cy="863599"/>
          </a:xfrm>
          <a:prstGeom prst="ellipse">
            <a:avLst/>
          </a:prstGeom>
          <a:solidFill>
            <a:srgbClr val="FF7F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</a:t>
            </a:r>
          </a:p>
        </p:txBody>
      </p:sp>
      <p:sp>
        <p:nvSpPr>
          <p:cNvPr id="337" name="Shape 337"/>
          <p:cNvSpPr/>
          <p:nvPr/>
        </p:nvSpPr>
        <p:spPr>
          <a:xfrm>
            <a:off x="13462000" y="3873500"/>
            <a:ext cx="863599" cy="863599"/>
          </a:xfrm>
          <a:prstGeom prst="ellipse">
            <a:avLst/>
          </a:prstGeom>
          <a:solidFill>
            <a:srgbClr val="FF7F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</a:t>
            </a:r>
          </a:p>
        </p:txBody>
      </p:sp>
      <p:sp>
        <p:nvSpPr>
          <p:cNvPr id="338" name="Shape 338"/>
          <p:cNvSpPr/>
          <p:nvPr/>
        </p:nvSpPr>
        <p:spPr>
          <a:xfrm>
            <a:off x="10922000" y="5410200"/>
            <a:ext cx="863599" cy="863599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</a:t>
            </a:r>
          </a:p>
        </p:txBody>
      </p:sp>
      <p:sp>
        <p:nvSpPr>
          <p:cNvPr id="339" name="Shape 339"/>
          <p:cNvSpPr/>
          <p:nvPr/>
        </p:nvSpPr>
        <p:spPr>
          <a:xfrm>
            <a:off x="12623800" y="5410200"/>
            <a:ext cx="863599" cy="863599"/>
          </a:xfrm>
          <a:prstGeom prst="ellipse">
            <a:avLst/>
          </a:prstGeom>
          <a:solidFill>
            <a:srgbClr val="FF7F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</a:t>
            </a:r>
          </a:p>
        </p:txBody>
      </p:sp>
      <p:sp>
        <p:nvSpPr>
          <p:cNvPr id="340" name="Shape 340"/>
          <p:cNvSpPr/>
          <p:nvPr/>
        </p:nvSpPr>
        <p:spPr>
          <a:xfrm>
            <a:off x="14465300" y="5410200"/>
            <a:ext cx="863599" cy="863599"/>
          </a:xfrm>
          <a:prstGeom prst="ellipse">
            <a:avLst/>
          </a:prstGeom>
          <a:solidFill>
            <a:srgbClr val="FF7F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</a:t>
            </a:r>
          </a:p>
        </p:txBody>
      </p:sp>
      <p:sp>
        <p:nvSpPr>
          <p:cNvPr id="341" name="Shape 341"/>
          <p:cNvSpPr/>
          <p:nvPr/>
        </p:nvSpPr>
        <p:spPr>
          <a:xfrm>
            <a:off x="12623800" y="7188200"/>
            <a:ext cx="863599" cy="863599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</a:t>
            </a:r>
          </a:p>
        </p:txBody>
      </p:sp>
      <p:sp>
        <p:nvSpPr>
          <p:cNvPr id="342" name="Shape 342"/>
          <p:cNvSpPr/>
          <p:nvPr/>
        </p:nvSpPr>
        <p:spPr>
          <a:xfrm>
            <a:off x="14465300" y="7188200"/>
            <a:ext cx="863599" cy="863599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Z</a:t>
            </a:r>
          </a:p>
        </p:txBody>
      </p:sp>
      <p:cxnSp>
        <p:nvCxnSpPr>
          <p:cNvPr id="343" name="Shape 343"/>
          <p:cNvCxnSpPr>
            <a:stCxn id="335" idx="3"/>
          </p:cNvCxnSpPr>
          <p:nvPr/>
        </p:nvCxnSpPr>
        <p:spPr>
          <a:xfrm flipH="1">
            <a:off x="10807699" y="3264428"/>
            <a:ext cx="1294872" cy="864659"/>
          </a:xfrm>
          <a:prstGeom prst="straightConnector1">
            <a:avLst/>
          </a:prstGeom>
          <a:noFill/>
          <a:ln w="76200" cap="rnd" cmpd="sng">
            <a:solidFill>
              <a:srgbClr val="FF7F00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44" name="Shape 344"/>
          <p:cNvCxnSpPr/>
          <p:nvPr/>
        </p:nvCxnSpPr>
        <p:spPr>
          <a:xfrm>
            <a:off x="12630150" y="3184525"/>
            <a:ext cx="1054100" cy="879474"/>
          </a:xfrm>
          <a:prstGeom prst="straightConnector1">
            <a:avLst/>
          </a:prstGeom>
          <a:noFill/>
          <a:ln w="76200" cap="rnd" cmpd="sng">
            <a:solidFill>
              <a:srgbClr val="FF7F00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45" name="Shape 345"/>
          <p:cNvCxnSpPr/>
          <p:nvPr/>
        </p:nvCxnSpPr>
        <p:spPr>
          <a:xfrm flipH="1">
            <a:off x="13179424" y="4611687"/>
            <a:ext cx="549275" cy="966787"/>
          </a:xfrm>
          <a:prstGeom prst="straightConnector1">
            <a:avLst/>
          </a:prstGeom>
          <a:noFill/>
          <a:ln w="76200" cap="rnd" cmpd="sng">
            <a:solidFill>
              <a:srgbClr val="FF7F00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46" name="Shape 346"/>
          <p:cNvCxnSpPr/>
          <p:nvPr/>
        </p:nvCxnSpPr>
        <p:spPr>
          <a:xfrm>
            <a:off x="14058900" y="4591050"/>
            <a:ext cx="768349" cy="855661"/>
          </a:xfrm>
          <a:prstGeom prst="straightConnector1">
            <a:avLst/>
          </a:prstGeom>
          <a:noFill/>
          <a:ln w="76200" cap="rnd" cmpd="sng">
            <a:solidFill>
              <a:srgbClr val="FF7F00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47" name="Shape 347"/>
          <p:cNvCxnSpPr/>
          <p:nvPr/>
        </p:nvCxnSpPr>
        <p:spPr>
          <a:xfrm flipH="1">
            <a:off x="10029824" y="4706937"/>
            <a:ext cx="417511" cy="769937"/>
          </a:xfrm>
          <a:prstGeom prst="straightConnector1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348" name="Shape 348"/>
          <p:cNvSpPr/>
          <p:nvPr/>
        </p:nvSpPr>
        <p:spPr>
          <a:xfrm>
            <a:off x="9436100" y="5410200"/>
            <a:ext cx="863599" cy="863599"/>
          </a:xfrm>
          <a:prstGeom prst="ellipse">
            <a:avLst/>
          </a:prstGeom>
          <a:solidFill>
            <a:srgbClr val="00FF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5</a:t>
            </a:r>
          </a:p>
        </p:txBody>
      </p:sp>
      <p:sp>
        <p:nvSpPr>
          <p:cNvPr id="349" name="Shape 349"/>
          <p:cNvSpPr txBox="1"/>
          <p:nvPr/>
        </p:nvSpPr>
        <p:spPr>
          <a:xfrm>
            <a:off x="8674100" y="4298950"/>
            <a:ext cx="1124100" cy="1143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attrib</a:t>
            </a:r>
          </a:p>
        </p:txBody>
      </p:sp>
      <p:sp>
        <p:nvSpPr>
          <p:cNvPr id="350" name="Shape 350"/>
          <p:cNvSpPr txBox="1"/>
          <p:nvPr/>
        </p:nvSpPr>
        <p:spPr>
          <a:xfrm>
            <a:off x="11277600" y="4305300"/>
            <a:ext cx="1046162" cy="1143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text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node</a:t>
            </a:r>
          </a:p>
        </p:txBody>
      </p:sp>
      <p:sp>
        <p:nvSpPr>
          <p:cNvPr id="27" name="Shape 324"/>
          <p:cNvSpPr txBox="1"/>
          <p:nvPr/>
        </p:nvSpPr>
        <p:spPr>
          <a:xfrm>
            <a:off x="1941237" y="7226300"/>
            <a:ext cx="21257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Elements</a:t>
            </a:r>
          </a:p>
        </p:txBody>
      </p:sp>
      <p:sp>
        <p:nvSpPr>
          <p:cNvPr id="28" name="Shape 325"/>
          <p:cNvSpPr txBox="1"/>
          <p:nvPr/>
        </p:nvSpPr>
        <p:spPr>
          <a:xfrm>
            <a:off x="4554450" y="7226300"/>
            <a:ext cx="9206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Text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title"/>
          </p:nvPr>
        </p:nvSpPr>
        <p:spPr>
          <a:xfrm>
            <a:off x="1155700" y="762000"/>
            <a:ext cx="8320084" cy="17779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as Paths</a:t>
            </a:r>
          </a:p>
        </p:txBody>
      </p:sp>
      <p:sp>
        <p:nvSpPr>
          <p:cNvPr id="358" name="Shape 358"/>
          <p:cNvSpPr txBox="1"/>
          <p:nvPr/>
        </p:nvSpPr>
        <p:spPr>
          <a:xfrm>
            <a:off x="1121943" y="2790616"/>
            <a:ext cx="2470149" cy="387667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&lt;a&gt;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&lt;b&gt;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</a:t>
            </a: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&lt;/b&gt;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&lt;c&gt;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&lt;d&gt;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</a:t>
            </a: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&lt;/d&gt;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&lt;e&gt;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Z</a:t>
            </a: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&lt;/c&gt;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&lt;/a&gt;  </a:t>
            </a:r>
          </a:p>
        </p:txBody>
      </p:sp>
      <p:grpSp>
        <p:nvGrpSpPr>
          <p:cNvPr id="359" name="Shape 359"/>
          <p:cNvGrpSpPr/>
          <p:nvPr/>
        </p:nvGrpSpPr>
        <p:grpSpPr>
          <a:xfrm>
            <a:off x="10058400" y="1635200"/>
            <a:ext cx="5143499" cy="5524499"/>
            <a:chOff x="0" y="0"/>
            <a:chExt cx="5143499" cy="5524499"/>
          </a:xfrm>
        </p:grpSpPr>
        <p:cxnSp>
          <p:nvCxnSpPr>
            <p:cNvPr id="360" name="Shape 360"/>
            <p:cNvCxnSpPr/>
            <p:nvPr/>
          </p:nvCxnSpPr>
          <p:spPr>
            <a:xfrm>
              <a:off x="430212" y="2054225"/>
              <a:ext cx="0" cy="1031875"/>
            </a:xfrm>
            <a:prstGeom prst="straightConnector1">
              <a:avLst/>
            </a:prstGeom>
            <a:noFill/>
            <a:ln w="76200" cap="rnd" cmpd="sng">
              <a:solidFill>
                <a:srgbClr val="FF00F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cxnSp>
          <p:nvCxnSpPr>
            <p:cNvPr id="361" name="Shape 361"/>
            <p:cNvCxnSpPr/>
            <p:nvPr/>
          </p:nvCxnSpPr>
          <p:spPr>
            <a:xfrm>
              <a:off x="2868611" y="3667125"/>
              <a:ext cx="0" cy="1031875"/>
            </a:xfrm>
            <a:prstGeom prst="straightConnector1">
              <a:avLst/>
            </a:prstGeom>
            <a:noFill/>
            <a:ln w="76200" cap="rnd" cmpd="sng">
              <a:solidFill>
                <a:srgbClr val="FF00F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cxnSp>
          <p:nvCxnSpPr>
            <p:cNvPr id="362" name="Shape 362"/>
            <p:cNvCxnSpPr/>
            <p:nvPr/>
          </p:nvCxnSpPr>
          <p:spPr>
            <a:xfrm>
              <a:off x="4710112" y="3667125"/>
              <a:ext cx="0" cy="1031875"/>
            </a:xfrm>
            <a:prstGeom prst="straightConnector1">
              <a:avLst/>
            </a:prstGeom>
            <a:noFill/>
            <a:ln w="76200" cap="rnd" cmpd="sng">
              <a:solidFill>
                <a:srgbClr val="FF00F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363" name="Shape 363"/>
            <p:cNvSpPr/>
            <p:nvPr/>
          </p:nvSpPr>
          <p:spPr>
            <a:xfrm>
              <a:off x="1790700" y="0"/>
              <a:ext cx="863599" cy="863599"/>
            </a:xfrm>
            <a:prstGeom prst="ellipse">
              <a:avLst/>
            </a:prstGeom>
            <a:solidFill>
              <a:srgbClr val="FF7F00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9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a</a:t>
              </a:r>
            </a:p>
          </p:txBody>
        </p:sp>
        <p:sp>
          <p:nvSpPr>
            <p:cNvPr id="364" name="Shape 364"/>
            <p:cNvSpPr/>
            <p:nvPr/>
          </p:nvSpPr>
          <p:spPr>
            <a:xfrm>
              <a:off x="0" y="1346200"/>
              <a:ext cx="863599" cy="863599"/>
            </a:xfrm>
            <a:prstGeom prst="ellipse">
              <a:avLst/>
            </a:prstGeom>
            <a:solidFill>
              <a:srgbClr val="FF7F00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6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b</a:t>
              </a:r>
            </a:p>
          </p:txBody>
        </p:sp>
        <p:sp>
          <p:nvSpPr>
            <p:cNvPr id="365" name="Shape 365"/>
            <p:cNvSpPr/>
            <p:nvPr/>
          </p:nvSpPr>
          <p:spPr>
            <a:xfrm>
              <a:off x="3276600" y="1346200"/>
              <a:ext cx="863599" cy="863599"/>
            </a:xfrm>
            <a:prstGeom prst="ellipse">
              <a:avLst/>
            </a:prstGeom>
            <a:solidFill>
              <a:srgbClr val="FF7F00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6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c</a:t>
              </a:r>
            </a:p>
          </p:txBody>
        </p:sp>
        <p:sp>
          <p:nvSpPr>
            <p:cNvPr id="366" name="Shape 366"/>
            <p:cNvSpPr/>
            <p:nvPr/>
          </p:nvSpPr>
          <p:spPr>
            <a:xfrm>
              <a:off x="0" y="2882900"/>
              <a:ext cx="863599" cy="863599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4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X</a:t>
              </a:r>
            </a:p>
          </p:txBody>
        </p:sp>
        <p:sp>
          <p:nvSpPr>
            <p:cNvPr id="367" name="Shape 367"/>
            <p:cNvSpPr/>
            <p:nvPr/>
          </p:nvSpPr>
          <p:spPr>
            <a:xfrm>
              <a:off x="2438400" y="2882900"/>
              <a:ext cx="863599" cy="863599"/>
            </a:xfrm>
            <a:prstGeom prst="ellipse">
              <a:avLst/>
            </a:prstGeom>
            <a:solidFill>
              <a:srgbClr val="FF7F00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6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d</a:t>
              </a:r>
            </a:p>
          </p:txBody>
        </p:sp>
        <p:sp>
          <p:nvSpPr>
            <p:cNvPr id="368" name="Shape 368"/>
            <p:cNvSpPr/>
            <p:nvPr/>
          </p:nvSpPr>
          <p:spPr>
            <a:xfrm>
              <a:off x="4279900" y="2882900"/>
              <a:ext cx="863599" cy="863599"/>
            </a:xfrm>
            <a:prstGeom prst="ellipse">
              <a:avLst/>
            </a:prstGeom>
            <a:solidFill>
              <a:srgbClr val="FF7F00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6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e</a:t>
              </a:r>
            </a:p>
          </p:txBody>
        </p:sp>
        <p:sp>
          <p:nvSpPr>
            <p:cNvPr id="369" name="Shape 369"/>
            <p:cNvSpPr/>
            <p:nvPr/>
          </p:nvSpPr>
          <p:spPr>
            <a:xfrm>
              <a:off x="2438400" y="4660900"/>
              <a:ext cx="863599" cy="863599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4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Y</a:t>
              </a:r>
            </a:p>
          </p:txBody>
        </p:sp>
        <p:sp>
          <p:nvSpPr>
            <p:cNvPr id="370" name="Shape 370"/>
            <p:cNvSpPr/>
            <p:nvPr/>
          </p:nvSpPr>
          <p:spPr>
            <a:xfrm>
              <a:off x="4279900" y="4660900"/>
              <a:ext cx="863599" cy="863599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Cabin"/>
                <a:buNone/>
              </a:pPr>
              <a:r>
                <a:rPr lang="en-US" sz="4400" u="none" strike="noStrike" cap="none">
                  <a:solidFill>
                    <a:schemeClr val="lt1"/>
                  </a:solidFill>
                  <a:latin typeface="Arial" charset="0"/>
                  <a:ea typeface="Arial" charset="0"/>
                  <a:cs typeface="Arial" charset="0"/>
                  <a:sym typeface="Cabin"/>
                </a:rPr>
                <a:t>Z</a:t>
              </a:r>
            </a:p>
          </p:txBody>
        </p:sp>
        <p:cxnSp>
          <p:nvCxnSpPr>
            <p:cNvPr id="371" name="Shape 371"/>
            <p:cNvCxnSpPr/>
            <p:nvPr/>
          </p:nvCxnSpPr>
          <p:spPr>
            <a:xfrm flipH="1">
              <a:off x="622299" y="612775"/>
              <a:ext cx="1449386" cy="989012"/>
            </a:xfrm>
            <a:prstGeom prst="straightConnector1">
              <a:avLst/>
            </a:prstGeom>
            <a:noFill/>
            <a:ln w="76200" cap="rnd" cmpd="sng">
              <a:solidFill>
                <a:srgbClr val="FF7F00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cxnSp>
          <p:nvCxnSpPr>
            <p:cNvPr id="372" name="Shape 372"/>
            <p:cNvCxnSpPr/>
            <p:nvPr/>
          </p:nvCxnSpPr>
          <p:spPr>
            <a:xfrm>
              <a:off x="2444750" y="657225"/>
              <a:ext cx="1054100" cy="879474"/>
            </a:xfrm>
            <a:prstGeom prst="straightConnector1">
              <a:avLst/>
            </a:prstGeom>
            <a:noFill/>
            <a:ln w="76200" cap="rnd" cmpd="sng">
              <a:solidFill>
                <a:srgbClr val="FF7F00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cxnSp>
          <p:nvCxnSpPr>
            <p:cNvPr id="373" name="Shape 373"/>
            <p:cNvCxnSpPr/>
            <p:nvPr/>
          </p:nvCxnSpPr>
          <p:spPr>
            <a:xfrm flipH="1">
              <a:off x="2994024" y="2084386"/>
              <a:ext cx="549275" cy="966787"/>
            </a:xfrm>
            <a:prstGeom prst="straightConnector1">
              <a:avLst/>
            </a:prstGeom>
            <a:noFill/>
            <a:ln w="76200" cap="rnd" cmpd="sng">
              <a:solidFill>
                <a:srgbClr val="FF7F00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cxnSp>
          <p:nvCxnSpPr>
            <p:cNvPr id="374" name="Shape 374"/>
            <p:cNvCxnSpPr/>
            <p:nvPr/>
          </p:nvCxnSpPr>
          <p:spPr>
            <a:xfrm>
              <a:off x="3873500" y="2063750"/>
              <a:ext cx="768349" cy="855661"/>
            </a:xfrm>
            <a:prstGeom prst="straightConnector1">
              <a:avLst/>
            </a:prstGeom>
            <a:noFill/>
            <a:ln w="76200" cap="rnd" cmpd="sng">
              <a:solidFill>
                <a:srgbClr val="FF7F00"/>
              </a:solidFill>
              <a:prstDash val="solid"/>
              <a:miter/>
              <a:headEnd type="none" w="med" len="med"/>
              <a:tailEnd type="none" w="med" len="med"/>
            </a:ln>
          </p:spPr>
        </p:cxnSp>
      </p:grpSp>
      <p:sp>
        <p:nvSpPr>
          <p:cNvPr id="375" name="Shape 375"/>
          <p:cNvSpPr txBox="1"/>
          <p:nvPr/>
        </p:nvSpPr>
        <p:spPr>
          <a:xfrm>
            <a:off x="5953543" y="3740562"/>
            <a:ext cx="2693569" cy="168468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/a/b </a:t>
            </a:r>
            <a:r>
              <a:rPr lang="en-US" sz="32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 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/a/c/d </a:t>
            </a:r>
            <a:r>
              <a:rPr lang="en-US" sz="32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/a/c/e </a:t>
            </a:r>
            <a:r>
              <a:rPr lang="en-US" sz="32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</a:t>
            </a:r>
            <a:r>
              <a:rPr lang="en-US" sz="32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Z</a:t>
            </a:r>
          </a:p>
        </p:txBody>
      </p:sp>
      <p:sp>
        <p:nvSpPr>
          <p:cNvPr id="376" name="Shape 376"/>
          <p:cNvSpPr/>
          <p:nvPr/>
        </p:nvSpPr>
        <p:spPr>
          <a:xfrm>
            <a:off x="4022303" y="3947904"/>
            <a:ext cx="1270000" cy="1270000"/>
          </a:xfrm>
          <a:prstGeom prst="rightArrow">
            <a:avLst>
              <a:gd name="adj1" fmla="val 43456"/>
              <a:gd name="adj2" fmla="val 18960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hape 324"/>
          <p:cNvSpPr txBox="1"/>
          <p:nvPr/>
        </p:nvSpPr>
        <p:spPr>
          <a:xfrm>
            <a:off x="1941237" y="7226300"/>
            <a:ext cx="21257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Elements</a:t>
            </a:r>
          </a:p>
        </p:txBody>
      </p:sp>
      <p:sp>
        <p:nvSpPr>
          <p:cNvPr id="26" name="Shape 325"/>
          <p:cNvSpPr txBox="1"/>
          <p:nvPr/>
        </p:nvSpPr>
        <p:spPr>
          <a:xfrm>
            <a:off x="4554450" y="7226300"/>
            <a:ext cx="9206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Text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Schema</a:t>
            </a:r>
          </a:p>
        </p:txBody>
      </p:sp>
      <p:sp>
        <p:nvSpPr>
          <p:cNvPr id="384" name="Shape 38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Describing a </a:t>
            </a: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34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contract</a:t>
            </a:r>
            <a:r>
              <a:rPr lang="en-US"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32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as to what is acceptable XML</a:t>
            </a:r>
          </a:p>
        </p:txBody>
      </p:sp>
      <p:sp>
        <p:nvSpPr>
          <p:cNvPr id="385" name="Shape 385"/>
          <p:cNvSpPr txBox="1"/>
          <p:nvPr/>
        </p:nvSpPr>
        <p:spPr>
          <a:xfrm>
            <a:off x="4056250" y="6499455"/>
            <a:ext cx="85706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http://en.wikipedia.org/wiki/Xml_schema</a:t>
            </a:r>
          </a:p>
        </p:txBody>
      </p:sp>
      <p:sp>
        <p:nvSpPr>
          <p:cNvPr id="386" name="Shape 386"/>
          <p:cNvSpPr txBox="1"/>
          <p:nvPr/>
        </p:nvSpPr>
        <p:spPr>
          <a:xfrm>
            <a:off x="3848100" y="7107030"/>
            <a:ext cx="88794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/>
              </a:rPr>
              <a:t>http://en.wikibooks.org/wiki/XML_Schema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Schema</a:t>
            </a:r>
          </a:p>
        </p:txBody>
      </p:sp>
      <p:sp>
        <p:nvSpPr>
          <p:cNvPr id="392" name="Shape 39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Description of the </a:t>
            </a:r>
            <a:r>
              <a:rPr lang="en-US" sz="36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legal format 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of an </a:t>
            </a:r>
            <a:r>
              <a:rPr lang="en-US" sz="36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XML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document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Expressed in terms of constraints on the structure and content of documents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Often used to specify a 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36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contract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between systems - 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My system will only accept XML that conforms to this particular Schema.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If a particular piece of XML meets the specification of the Schema - it is said to 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36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validate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  <p:sp>
        <p:nvSpPr>
          <p:cNvPr id="393" name="Shape 393"/>
          <p:cNvSpPr txBox="1"/>
          <p:nvPr/>
        </p:nvSpPr>
        <p:spPr>
          <a:xfrm>
            <a:off x="4203700" y="8445798"/>
            <a:ext cx="87804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/>
              </a:rPr>
              <a:t>http://</a:t>
            </a: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/>
              </a:rPr>
              <a:t>en.wikipedia.org/wiki/Xml_schema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 txBox="1"/>
          <p:nvPr/>
        </p:nvSpPr>
        <p:spPr>
          <a:xfrm>
            <a:off x="11036300" y="2692400"/>
            <a:ext cx="3962399" cy="3962399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600" u="none" strike="noStrike" cap="none">
              <a:solidFill>
                <a:schemeClr val="lt1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Validator</a:t>
            </a:r>
          </a:p>
        </p:txBody>
      </p:sp>
      <p:sp>
        <p:nvSpPr>
          <p:cNvPr id="399" name="Shape 399"/>
          <p:cNvSpPr txBox="1"/>
          <p:nvPr/>
        </p:nvSpPr>
        <p:spPr>
          <a:xfrm>
            <a:off x="1366293" y="5759450"/>
            <a:ext cx="6126556" cy="914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5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Schema Contract</a:t>
            </a:r>
          </a:p>
        </p:txBody>
      </p:sp>
      <p:sp>
        <p:nvSpPr>
          <p:cNvPr id="400" name="Shape 400"/>
          <p:cNvSpPr txBox="1"/>
          <p:nvPr/>
        </p:nvSpPr>
        <p:spPr>
          <a:xfrm>
            <a:off x="2072966" y="2520950"/>
            <a:ext cx="4794250" cy="914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56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Document</a:t>
            </a:r>
          </a:p>
        </p:txBody>
      </p:sp>
      <p:cxnSp>
        <p:nvCxnSpPr>
          <p:cNvPr id="401" name="Shape 401"/>
          <p:cNvCxnSpPr/>
          <p:nvPr/>
        </p:nvCxnSpPr>
        <p:spPr>
          <a:xfrm rot="10800000">
            <a:off x="7666037" y="3184524"/>
            <a:ext cx="3097211" cy="857250"/>
          </a:xfrm>
          <a:prstGeom prst="straightConnector1">
            <a:avLst/>
          </a:prstGeom>
          <a:noFill/>
          <a:ln w="762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pic>
        <p:nvPicPr>
          <p:cNvPr id="402" name="Shape 40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99936" y="3022600"/>
            <a:ext cx="1617662" cy="1638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3" name="Shape 403"/>
          <p:cNvCxnSpPr/>
          <p:nvPr/>
        </p:nvCxnSpPr>
        <p:spPr>
          <a:xfrm flipH="1">
            <a:off x="7666037" y="4986337"/>
            <a:ext cx="3074988" cy="1156500"/>
          </a:xfrm>
          <a:prstGeom prst="straightConnector1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404" name="Shape 404"/>
          <p:cNvSpPr txBox="1"/>
          <p:nvPr/>
        </p:nvSpPr>
        <p:spPr>
          <a:xfrm>
            <a:off x="10566400" y="762000"/>
            <a:ext cx="4883149" cy="1003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5400" u="none" strike="noStrike" cap="none" dirty="0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Validation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/>
          <p:nvPr/>
        </p:nvSpPr>
        <p:spPr>
          <a:xfrm>
            <a:off x="11036300" y="2692400"/>
            <a:ext cx="3962399" cy="3962399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600" u="none" strike="noStrike" cap="none">
              <a:solidFill>
                <a:schemeClr val="lt1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Validator</a:t>
            </a:r>
          </a:p>
        </p:txBody>
      </p:sp>
      <p:sp>
        <p:nvSpPr>
          <p:cNvPr id="410" name="Shape 410"/>
          <p:cNvSpPr txBox="1"/>
          <p:nvPr/>
        </p:nvSpPr>
        <p:spPr>
          <a:xfrm>
            <a:off x="1062024" y="1816100"/>
            <a:ext cx="6330900" cy="2324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&lt;lastname&gt;Severance&lt;/lastname&gt;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&lt;age&gt;17&lt;/age&gt;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&lt;dateborn&gt;2001-04-17&lt;/dateborn&gt;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&lt;/person&gt;</a:t>
            </a:r>
          </a:p>
        </p:txBody>
      </p:sp>
      <p:sp>
        <p:nvSpPr>
          <p:cNvPr id="411" name="Shape 411"/>
          <p:cNvSpPr txBox="1"/>
          <p:nvPr/>
        </p:nvSpPr>
        <p:spPr>
          <a:xfrm>
            <a:off x="795325" y="5150990"/>
            <a:ext cx="8870399" cy="326031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9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&lt;xs:complexType name=</a:t>
            </a:r>
            <a:r>
              <a:rPr lang="en-US" sz="2900" b="0" i="0" u="none" strike="noStrike" cap="none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29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person</a:t>
            </a:r>
            <a:r>
              <a:rPr lang="en-US" sz="2900" b="0" i="0" u="none" strike="noStrike" cap="none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29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9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&lt;xs:sequence&gt;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9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&lt;xs:element name="lastname" type="xs:string"/&gt;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9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&lt;xs:element name="age" type="xs:integer"/&gt;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9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&lt;xs:element name="dateborn" type="xs:date"/&gt;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9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&lt;/xs:sequence&gt;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9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&lt;/xs:complexType&gt;</a:t>
            </a:r>
          </a:p>
        </p:txBody>
      </p:sp>
      <p:sp>
        <p:nvSpPr>
          <p:cNvPr id="412" name="Shape 412"/>
          <p:cNvSpPr txBox="1"/>
          <p:nvPr/>
        </p:nvSpPr>
        <p:spPr>
          <a:xfrm>
            <a:off x="2403475" y="4465240"/>
            <a:ext cx="4645096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Schema Contract</a:t>
            </a:r>
          </a:p>
        </p:txBody>
      </p:sp>
      <p:sp>
        <p:nvSpPr>
          <p:cNvPr id="413" name="Shape 413"/>
          <p:cNvSpPr txBox="1"/>
          <p:nvPr/>
        </p:nvSpPr>
        <p:spPr>
          <a:xfrm>
            <a:off x="2403475" y="1117600"/>
            <a:ext cx="402382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Document</a:t>
            </a:r>
          </a:p>
        </p:txBody>
      </p:sp>
      <p:cxnSp>
        <p:nvCxnSpPr>
          <p:cNvPr id="414" name="Shape 414"/>
          <p:cNvCxnSpPr/>
          <p:nvPr/>
        </p:nvCxnSpPr>
        <p:spPr>
          <a:xfrm rot="10800000">
            <a:off x="7666037" y="3184524"/>
            <a:ext cx="3097211" cy="857250"/>
          </a:xfrm>
          <a:prstGeom prst="straightConnector1">
            <a:avLst/>
          </a:prstGeom>
          <a:noFill/>
          <a:ln w="762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pic>
        <p:nvPicPr>
          <p:cNvPr id="415" name="Shape 4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99936" y="3022600"/>
            <a:ext cx="1617662" cy="163830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Shape 416"/>
          <p:cNvSpPr txBox="1"/>
          <p:nvPr/>
        </p:nvSpPr>
        <p:spPr>
          <a:xfrm>
            <a:off x="10566400" y="762000"/>
            <a:ext cx="4883149" cy="1003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5400" u="none" strike="noStrike" cap="none" dirty="0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Validation</a:t>
            </a:r>
          </a:p>
        </p:txBody>
      </p:sp>
      <p:cxnSp>
        <p:nvCxnSpPr>
          <p:cNvPr id="417" name="Shape 417"/>
          <p:cNvCxnSpPr/>
          <p:nvPr/>
        </p:nvCxnSpPr>
        <p:spPr>
          <a:xfrm flipH="1">
            <a:off x="7666037" y="4986337"/>
            <a:ext cx="3074989" cy="765106"/>
          </a:xfrm>
          <a:prstGeom prst="straightConnector1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stealth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Many XML Schema Languages</a:t>
            </a:r>
          </a:p>
        </p:txBody>
      </p:sp>
      <p:sp>
        <p:nvSpPr>
          <p:cNvPr id="423" name="Shape 4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rmAutofit fontScale="92500" lnSpcReduction="10000"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Document Type Definition (DTD)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None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-  http://</a:t>
            </a:r>
            <a:r>
              <a:rPr lang="en-US" sz="3600" u="none" strike="noStrike" cap="none" dirty="0" err="1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en.wikipedia.org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/wiki/</a:t>
            </a:r>
            <a:r>
              <a:rPr lang="en-US" sz="3600" u="none" strike="noStrike" cap="none" dirty="0" err="1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Document_Type_Definition</a:t>
            </a:r>
            <a:endParaRPr lang="en-US" sz="3600" u="none" strike="noStrike" cap="none" dirty="0">
              <a:solidFill>
                <a:schemeClr val="lt1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Standard Generalized Markup Language (ISO 8879:1986 SGML)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None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-  http://</a:t>
            </a:r>
            <a:r>
              <a:rPr lang="en-US" sz="3600" u="none" strike="noStrike" cap="none" dirty="0" err="1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en.wikipedia.org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/wiki/SGML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Schema  from W3C - (XSD)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None/>
            </a:pPr>
            <a:r>
              <a:rPr lang="en-US" sz="36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-  http://</a:t>
            </a:r>
            <a:r>
              <a:rPr lang="en-US" sz="3600" u="none" strike="noStrike" cap="none" dirty="0" err="1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en.wikipedia.org</a:t>
            </a:r>
            <a:r>
              <a:rPr lang="en-US" sz="36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/wiki/</a:t>
            </a:r>
            <a:r>
              <a:rPr lang="en-US" sz="3600" u="none" strike="noStrike" cap="none" dirty="0" err="1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XML_Schema</a:t>
            </a:r>
            <a:r>
              <a:rPr lang="en-US" sz="36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_(W3C)</a:t>
            </a:r>
          </a:p>
        </p:txBody>
      </p:sp>
      <p:sp>
        <p:nvSpPr>
          <p:cNvPr id="424" name="Shape 424"/>
          <p:cNvSpPr/>
          <p:nvPr/>
        </p:nvSpPr>
        <p:spPr>
          <a:xfrm flipH="1">
            <a:off x="13309700" y="6705600"/>
            <a:ext cx="1269899" cy="1269899"/>
          </a:xfrm>
          <a:prstGeom prst="rightArrow">
            <a:avLst>
              <a:gd name="adj1" fmla="val 45342"/>
              <a:gd name="adj2" fmla="val 23151"/>
            </a:avLst>
          </a:prstGeom>
          <a:blipFill rotWithShape="0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Shape 425"/>
          <p:cNvSpPr txBox="1"/>
          <p:nvPr/>
        </p:nvSpPr>
        <p:spPr>
          <a:xfrm>
            <a:off x="4776762" y="8435759"/>
            <a:ext cx="7106100" cy="533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/>
              </a:rPr>
              <a:t>http://en.wikipedia.org/wiki/Xml_schema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1155700" y="762000"/>
            <a:ext cx="13046050" cy="17779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Data on the Web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With the HTTP Request/Response well understood and well supported, there was a natural move toward exchanging data between programs using these protocols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We needed to come up with an agreed way to represent data going between applications and across networks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There are two commonly used formats: XML and JSON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XSD XML Schema (W3C spec)</a:t>
            </a:r>
          </a:p>
        </p:txBody>
      </p:sp>
      <p:sp>
        <p:nvSpPr>
          <p:cNvPr id="431" name="Shape 431"/>
          <p:cNvSpPr txBox="1">
            <a:spLocks noGrp="1"/>
          </p:cNvSpPr>
          <p:nvPr>
            <p:ph type="body" idx="1"/>
          </p:nvPr>
        </p:nvSpPr>
        <p:spPr>
          <a:xfrm>
            <a:off x="1155700" y="2866820"/>
            <a:ext cx="13932000" cy="543907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We will focus on the World Wide Web Consortium (W3C) version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It is often called 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W3C Schema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because 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Schema</a:t>
            </a:r>
            <a:r>
              <a:rPr lang="en-US" sz="3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is considered generic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More commonly it is called XSD because the file names end in .</a:t>
            </a:r>
            <a:r>
              <a:rPr lang="en-US" sz="3600" u="none" strike="noStrike" cap="none" dirty="0" err="1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xsd</a:t>
            </a:r>
            <a:endParaRPr lang="en-US" sz="3600" u="none" strike="noStrike" cap="none" dirty="0">
              <a:solidFill>
                <a:schemeClr val="lt1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</p:txBody>
      </p:sp>
      <p:sp>
        <p:nvSpPr>
          <p:cNvPr id="432" name="Shape 432"/>
          <p:cNvSpPr txBox="1"/>
          <p:nvPr/>
        </p:nvSpPr>
        <p:spPr>
          <a:xfrm>
            <a:off x="4375325" y="6813273"/>
            <a:ext cx="68229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http://www.w3.org/XML/Schema</a:t>
            </a:r>
          </a:p>
        </p:txBody>
      </p:sp>
      <p:sp>
        <p:nvSpPr>
          <p:cNvPr id="433" name="Shape 433"/>
          <p:cNvSpPr txBox="1"/>
          <p:nvPr/>
        </p:nvSpPr>
        <p:spPr>
          <a:xfrm>
            <a:off x="2836300" y="7422873"/>
            <a:ext cx="107369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/>
              </a:rPr>
              <a:t>http://en.wikipedia.org/wiki/XML_Schema_(W3C)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 txBox="1">
            <a:spLocks noGrp="1"/>
          </p:cNvSpPr>
          <p:nvPr>
            <p:ph type="title"/>
          </p:nvPr>
        </p:nvSpPr>
        <p:spPr>
          <a:xfrm>
            <a:off x="1155700" y="761999"/>
            <a:ext cx="4542735" cy="221973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XSD Structure</a:t>
            </a:r>
          </a:p>
        </p:txBody>
      </p:sp>
      <p:sp>
        <p:nvSpPr>
          <p:cNvPr id="439" name="Shape 4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100000"/>
              <a:buFont typeface="Cabin"/>
            </a:pPr>
            <a:r>
              <a:rPr lang="en-US" sz="36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xs:element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3500"/>
              </a:spcBef>
              <a:spcAft>
                <a:spcPts val="0"/>
              </a:spcAft>
              <a:buClr>
                <a:srgbClr val="00FF00"/>
              </a:buClr>
              <a:buSzPct val="100000"/>
              <a:buFont typeface="Cabin"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xs:sequence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3500"/>
              </a:spcBef>
              <a:spcAft>
                <a:spcPts val="0"/>
              </a:spcAft>
              <a:buClr>
                <a:srgbClr val="FFFF00"/>
              </a:buClr>
              <a:buSzPct val="100000"/>
              <a:buFont typeface="Cabin"/>
            </a:pPr>
            <a:r>
              <a:rPr lang="en-US" sz="36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xs:complexType</a:t>
            </a:r>
          </a:p>
        </p:txBody>
      </p:sp>
      <p:sp>
        <p:nvSpPr>
          <p:cNvPr id="440" name="Shape 440"/>
          <p:cNvSpPr txBox="1"/>
          <p:nvPr/>
        </p:nvSpPr>
        <p:spPr>
          <a:xfrm>
            <a:off x="6449375" y="4628800"/>
            <a:ext cx="8975699" cy="38765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&lt;xs:complexType name=</a:t>
            </a:r>
            <a:r>
              <a:rPr lang="en-US" sz="30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30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person</a:t>
            </a:r>
            <a:r>
              <a:rPr lang="en-US" sz="30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30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&lt;xs:sequence&gt;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&lt;xs:element name="lastname" type="xs:string"/&gt;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&lt;xs:element name="age" type="xs:integer"/&gt;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&lt;xs:element name="dateborn" type="xs:date"/&gt;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&lt;/xs:sequence&gt;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&lt;/xs:complexType&gt;</a:t>
            </a:r>
          </a:p>
        </p:txBody>
      </p:sp>
      <p:sp>
        <p:nvSpPr>
          <p:cNvPr id="441" name="Shape 441"/>
          <p:cNvSpPr txBox="1"/>
          <p:nvPr/>
        </p:nvSpPr>
        <p:spPr>
          <a:xfrm>
            <a:off x="6530261" y="1371325"/>
            <a:ext cx="7196099" cy="27051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</a:t>
            </a:r>
            <a:r>
              <a:rPr lang="en-US" sz="30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lastname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&gt;Severance&lt;/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lastname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&lt;age&gt;17&lt;/age&gt;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dateborn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&gt;2001-04-17&lt;/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dateborn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&lt;/person&gt;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 txBox="1">
            <a:spLocks noGrp="1"/>
          </p:cNvSpPr>
          <p:nvPr>
            <p:ph type="title"/>
          </p:nvPr>
        </p:nvSpPr>
        <p:spPr>
          <a:xfrm>
            <a:off x="9687338" y="761999"/>
            <a:ext cx="5400361" cy="200861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60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XSD</a:t>
            </a:r>
            <a:br>
              <a:rPr lang="en-US" sz="60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</a:br>
            <a:r>
              <a:rPr lang="en-US" sz="60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Constraints</a:t>
            </a:r>
          </a:p>
        </p:txBody>
      </p:sp>
      <p:sp>
        <p:nvSpPr>
          <p:cNvPr id="447" name="Shape 447"/>
          <p:cNvSpPr txBox="1"/>
          <p:nvPr/>
        </p:nvSpPr>
        <p:spPr>
          <a:xfrm>
            <a:off x="1164099" y="8414297"/>
            <a:ext cx="139236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http://www.w3schools.com/Schema/schema_complex_indicators.asp</a:t>
            </a:r>
          </a:p>
        </p:txBody>
      </p:sp>
      <p:sp>
        <p:nvSpPr>
          <p:cNvPr id="448" name="Shape 448"/>
          <p:cNvSpPr txBox="1"/>
          <p:nvPr/>
        </p:nvSpPr>
        <p:spPr>
          <a:xfrm>
            <a:off x="339725" y="1195819"/>
            <a:ext cx="10960099" cy="460863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</a:t>
            </a:r>
            <a:r>
              <a:rPr lang="en-US" sz="3000" u="none" strike="noStrike" cap="none" dirty="0" err="1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xs:element</a:t>
            </a: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name="person"&gt;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</a:t>
            </a:r>
            <a:r>
              <a:rPr lang="en-US" sz="3000" u="none" strike="noStrike" cap="none" dirty="0" err="1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xs:complexType</a:t>
            </a: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</a:t>
            </a:r>
            <a:r>
              <a:rPr lang="en-US" sz="3000" u="none" strike="noStrike" cap="none" dirty="0" err="1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xs:sequence</a:t>
            </a: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&lt;</a:t>
            </a:r>
            <a:r>
              <a:rPr lang="en-US" sz="3000" u="none" strike="noStrike" cap="none" dirty="0" err="1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xs:element</a:t>
            </a:r>
            <a:r>
              <a:rPr lang="en-US" sz="3000" u="none" strike="noStrike" cap="none" dirty="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name="</a:t>
            </a:r>
            <a:r>
              <a:rPr lang="en-US" sz="3000" u="none" strike="noStrike" cap="none" dirty="0" err="1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full_name</a:t>
            </a:r>
            <a:r>
              <a:rPr lang="en-US" sz="3000" u="none" strike="noStrike" cap="none" dirty="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" type="</a:t>
            </a:r>
            <a:r>
              <a:rPr lang="en-US" sz="3000" u="none" strike="noStrike" cap="none" dirty="0" err="1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xs:string</a:t>
            </a:r>
            <a:r>
              <a:rPr lang="en-US" sz="3000" u="none" strike="noStrike" cap="none" dirty="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"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    minOccurs="1" </a:t>
            </a:r>
            <a:r>
              <a:rPr lang="en-US" sz="3000" u="none" strike="noStrike" cap="none" dirty="0" err="1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maxOccurs</a:t>
            </a:r>
            <a:r>
              <a:rPr lang="en-US" sz="3000" u="none" strike="noStrike" cap="none" dirty="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="1" 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xs:element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name="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child_name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" type="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xs:string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"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      minOccurs="0" 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maxOccurs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="10" 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&lt;/</a:t>
            </a:r>
            <a:r>
              <a:rPr lang="en-US" sz="3000" u="none" strike="noStrike" cap="none" dirty="0" err="1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xs:sequence</a:t>
            </a: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&lt;/</a:t>
            </a:r>
            <a:r>
              <a:rPr lang="en-US" sz="3000" u="none" strike="noStrike" cap="none" dirty="0" err="1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xs:complexType</a:t>
            </a: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</a:t>
            </a:r>
            <a:r>
              <a:rPr lang="en-US" sz="3000" u="none" strike="noStrike" cap="none" dirty="0" err="1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xs:element</a:t>
            </a: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</p:txBody>
      </p:sp>
      <p:sp>
        <p:nvSpPr>
          <p:cNvPr id="449" name="Shape 449"/>
          <p:cNvSpPr txBox="1"/>
          <p:nvPr/>
        </p:nvSpPr>
        <p:spPr>
          <a:xfrm>
            <a:off x="8509502" y="4784035"/>
            <a:ext cx="7505699" cy="311444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</a:t>
            </a:r>
            <a:r>
              <a:rPr lang="en-US" sz="3000" u="none" strike="noStrike" cap="none" dirty="0" err="1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full_name</a:t>
            </a:r>
            <a:r>
              <a:rPr lang="en-US" sz="3000" u="none" strike="noStrike" cap="none" dirty="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  <a:r>
              <a:rPr lang="en-US" sz="3000" u="none" strike="noStrike" cap="none" dirty="0" err="1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Tove</a:t>
            </a:r>
            <a:r>
              <a:rPr lang="en-US" sz="3000" u="none" strike="noStrike" cap="none" dirty="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-US" sz="3000" u="none" strike="noStrike" cap="none" dirty="0" err="1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Refsnes</a:t>
            </a:r>
            <a:r>
              <a:rPr lang="en-US" sz="3000" u="none" strike="noStrike" cap="none" dirty="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</a:t>
            </a:r>
            <a:r>
              <a:rPr lang="en-US" sz="3000" u="none" strike="noStrike" cap="none" dirty="0" err="1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full_name</a:t>
            </a:r>
            <a:r>
              <a:rPr lang="en-US" sz="3000" u="none" strike="noStrike" cap="none" dirty="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child_name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Hege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child_name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child_name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&gt;Stale&lt;/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child_name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child_name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&gt;Jim&lt;/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child_name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&lt;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child_name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Borge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</a:t>
            </a:r>
            <a:r>
              <a:rPr lang="en-US" sz="3000" u="none" strike="noStrike" cap="none" dirty="0" err="1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child_name</a:t>
            </a:r>
            <a:r>
              <a:rPr lang="en-US" sz="30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&lt;/person&gt;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 txBox="1">
            <a:spLocks noGrp="1"/>
          </p:cNvSpPr>
          <p:nvPr>
            <p:ph type="title"/>
          </p:nvPr>
        </p:nvSpPr>
        <p:spPr>
          <a:xfrm>
            <a:off x="11078816" y="761999"/>
            <a:ext cx="4008883" cy="206633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6000" u="none" strike="noStrike" cap="none" dirty="0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XSD Data Types</a:t>
            </a:r>
          </a:p>
        </p:txBody>
      </p:sp>
      <p:sp>
        <p:nvSpPr>
          <p:cNvPr id="455" name="Shape 455"/>
          <p:cNvSpPr txBox="1"/>
          <p:nvPr/>
        </p:nvSpPr>
        <p:spPr>
          <a:xfrm>
            <a:off x="1488423" y="8426174"/>
            <a:ext cx="133824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http://www.w3schools.com/Schema/</a:t>
            </a: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schema_dtypes_numeric.asp</a:t>
            </a:r>
          </a:p>
        </p:txBody>
      </p:sp>
      <p:sp>
        <p:nvSpPr>
          <p:cNvPr id="456" name="Shape 456"/>
          <p:cNvSpPr txBox="1"/>
          <p:nvPr/>
        </p:nvSpPr>
        <p:spPr>
          <a:xfrm>
            <a:off x="695325" y="1371600"/>
            <a:ext cx="10185300" cy="27051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&lt;xs:element name="customer" type="xs:string"/&gt;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&lt;xs:element name="start" type="xs:date"/&gt;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&lt;xs:element name="startdate" type="xs:dateTime"/&gt;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&lt;xs:element name="prize" type="xs:decimal"/&gt;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&lt;xs:element name="weeks" type="xs:integer"/&gt;</a:t>
            </a:r>
          </a:p>
        </p:txBody>
      </p:sp>
      <p:sp>
        <p:nvSpPr>
          <p:cNvPr id="457" name="Shape 457"/>
          <p:cNvSpPr txBox="1"/>
          <p:nvPr/>
        </p:nvSpPr>
        <p:spPr>
          <a:xfrm>
            <a:off x="6432550" y="4808537"/>
            <a:ext cx="8880475" cy="33242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&lt;customer&gt;John Smith&lt;/customer&gt;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&lt;start&gt;2002-09-24&lt;/start&gt;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&lt;startdate&gt;2002-05-30T09:30:10</a:t>
            </a:r>
            <a:r>
              <a:rPr lang="en-US" sz="32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Z</a:t>
            </a:r>
            <a:r>
              <a:rPr lang="en-US" sz="32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&lt;/startdate&gt;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&lt;prize&gt;999.50&lt;/prize&gt;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&lt;weeks&gt;30&lt;/weeks&gt;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Shape 458"/>
          <p:cNvSpPr txBox="1"/>
          <p:nvPr/>
        </p:nvSpPr>
        <p:spPr>
          <a:xfrm>
            <a:off x="1087500" y="5187275"/>
            <a:ext cx="4189499" cy="229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27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It is common to represent time in UTC/GMT, given that servers are often scattered around the world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ISO 8601 Date/Time Format</a:t>
            </a:r>
          </a:p>
        </p:txBody>
      </p:sp>
      <p:sp>
        <p:nvSpPr>
          <p:cNvPr id="464" name="Shape 464"/>
          <p:cNvSpPr txBox="1"/>
          <p:nvPr/>
        </p:nvSpPr>
        <p:spPr>
          <a:xfrm>
            <a:off x="1808894" y="2825750"/>
            <a:ext cx="10905505" cy="11555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72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2002-05-30</a:t>
            </a:r>
            <a:r>
              <a:rPr lang="en-US" sz="72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</a:t>
            </a:r>
            <a:r>
              <a:rPr lang="en-US" sz="72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09:30:10</a:t>
            </a:r>
            <a:r>
              <a:rPr lang="en-US" sz="72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Z</a:t>
            </a:r>
          </a:p>
        </p:txBody>
      </p:sp>
      <p:sp>
        <p:nvSpPr>
          <p:cNvPr id="465" name="Shape 465"/>
          <p:cNvSpPr txBox="1"/>
          <p:nvPr/>
        </p:nvSpPr>
        <p:spPr>
          <a:xfrm>
            <a:off x="1228725" y="5143500"/>
            <a:ext cx="38075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Year-month-day</a:t>
            </a:r>
          </a:p>
        </p:txBody>
      </p:sp>
      <p:sp>
        <p:nvSpPr>
          <p:cNvPr id="466" name="Shape 466"/>
          <p:cNvSpPr txBox="1"/>
          <p:nvPr/>
        </p:nvSpPr>
        <p:spPr>
          <a:xfrm>
            <a:off x="6351587" y="5257800"/>
            <a:ext cx="22937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Time of day</a:t>
            </a:r>
          </a:p>
        </p:txBody>
      </p:sp>
      <p:sp>
        <p:nvSpPr>
          <p:cNvPr id="467" name="Shape 467"/>
          <p:cNvSpPr txBox="1"/>
          <p:nvPr/>
        </p:nvSpPr>
        <p:spPr>
          <a:xfrm>
            <a:off x="9793275" y="5092700"/>
            <a:ext cx="5294399" cy="1663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Timezone - typically specified in UTC / GMT rather than local time zone</a:t>
            </a:r>
          </a:p>
        </p:txBody>
      </p:sp>
      <p:sp>
        <p:nvSpPr>
          <p:cNvPr id="468" name="Shape 468"/>
          <p:cNvSpPr txBox="1"/>
          <p:nvPr/>
        </p:nvSpPr>
        <p:spPr>
          <a:xfrm>
            <a:off x="3695100" y="7193415"/>
            <a:ext cx="83873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http://en.wikipedia.org/wiki/ISO_8601</a:t>
            </a:r>
          </a:p>
        </p:txBody>
      </p:sp>
      <p:sp>
        <p:nvSpPr>
          <p:cNvPr id="469" name="Shape 469"/>
          <p:cNvSpPr txBox="1"/>
          <p:nvPr/>
        </p:nvSpPr>
        <p:spPr>
          <a:xfrm>
            <a:off x="2343325" y="7750865"/>
            <a:ext cx="114825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/>
              </a:rPr>
              <a:t>http://en.wikipedia.org/wiki/Coordinated_Universal_Time</a:t>
            </a:r>
          </a:p>
        </p:txBody>
      </p:sp>
      <p:cxnSp>
        <p:nvCxnSpPr>
          <p:cNvPr id="470" name="Shape 470"/>
          <p:cNvCxnSpPr/>
          <p:nvPr/>
        </p:nvCxnSpPr>
        <p:spPr>
          <a:xfrm flipH="1">
            <a:off x="2874961" y="4135437"/>
            <a:ext cx="314324" cy="952499"/>
          </a:xfrm>
          <a:prstGeom prst="straightConnector1">
            <a:avLst/>
          </a:prstGeom>
          <a:noFill/>
          <a:ln w="76200" cap="rnd" cmpd="sng">
            <a:solidFill>
              <a:srgbClr val="FF00FF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471" name="Shape 471"/>
          <p:cNvCxnSpPr/>
          <p:nvPr/>
        </p:nvCxnSpPr>
        <p:spPr>
          <a:xfrm flipH="1">
            <a:off x="7556461" y="4025900"/>
            <a:ext cx="4799" cy="1131899"/>
          </a:xfrm>
          <a:prstGeom prst="straightConnector1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472" name="Shape 472"/>
          <p:cNvCxnSpPr/>
          <p:nvPr/>
        </p:nvCxnSpPr>
        <p:spPr>
          <a:xfrm>
            <a:off x="10995025" y="4002087"/>
            <a:ext cx="358799" cy="888899"/>
          </a:xfrm>
          <a:prstGeom prst="straightConnector1">
            <a:avLst/>
          </a:prstGeom>
          <a:noFill/>
          <a:ln w="76200" cap="rnd" cmpd="sng">
            <a:solidFill>
              <a:srgbClr val="FF7F00"/>
            </a:solidFill>
            <a:prstDash val="solid"/>
            <a:miter/>
            <a:headEnd type="stealth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" name="Shape 4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6564" y="728870"/>
            <a:ext cx="12555882" cy="7576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Shape 47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98519" y="5033272"/>
            <a:ext cx="8615568" cy="3445565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Shape 479"/>
          <p:cNvSpPr/>
          <p:nvPr/>
        </p:nvSpPr>
        <p:spPr>
          <a:xfrm>
            <a:off x="635000" y="4826000"/>
            <a:ext cx="1270000" cy="1270000"/>
          </a:xfrm>
          <a:prstGeom prst="rightArrow">
            <a:avLst>
              <a:gd name="adj1" fmla="val 12096"/>
              <a:gd name="adj2" fmla="val 26041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 txBox="1"/>
          <p:nvPr/>
        </p:nvSpPr>
        <p:spPr>
          <a:xfrm>
            <a:off x="2265502" y="8401019"/>
            <a:ext cx="122709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http://www.w3schools.com/Schema/schema_example.asp</a:t>
            </a:r>
          </a:p>
        </p:txBody>
      </p:sp>
      <p:pic>
        <p:nvPicPr>
          <p:cNvPr id="485" name="Shape 48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80452" y="808383"/>
            <a:ext cx="7977809" cy="7473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 txBox="1"/>
          <p:nvPr/>
        </p:nvSpPr>
        <p:spPr>
          <a:xfrm>
            <a:off x="1549400" y="831850"/>
            <a:ext cx="10589591" cy="6502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import </a:t>
            </a:r>
            <a:r>
              <a:rPr lang="en-US" sz="30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xml.etree.ElementTree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as ET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data = '''&lt;person&gt;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&lt;name&gt;Chuck&lt;/name&gt;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&lt;phone type="</a:t>
            </a:r>
            <a:r>
              <a:rPr lang="en-US" sz="30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intl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 +1 734 303 4456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&lt;/phone&gt;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&lt;email hide="yes"/&gt;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&lt;/person&gt;'''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 strike="noStrike" cap="none" dirty="0">
              <a:solidFill>
                <a:schemeClr val="lt1"/>
              </a:solidFill>
              <a:latin typeface="Courier"/>
              <a:ea typeface="Courier New"/>
              <a:cs typeface="Courier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tree = </a:t>
            </a:r>
            <a:r>
              <a:rPr lang="en-US" sz="30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ET.fromstring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(data)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print('Name:',</a:t>
            </a:r>
            <a:r>
              <a:rPr lang="en-US" sz="30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tree.find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('name').text)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print('</a:t>
            </a:r>
            <a:r>
              <a:rPr lang="en-US" sz="30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Attr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:',</a:t>
            </a:r>
            <a:r>
              <a:rPr lang="en-US" sz="30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tree.find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('email').get('hide'))</a:t>
            </a:r>
          </a:p>
        </p:txBody>
      </p:sp>
      <p:sp>
        <p:nvSpPr>
          <p:cNvPr id="491" name="Shape 491"/>
          <p:cNvSpPr txBox="1"/>
          <p:nvPr/>
        </p:nvSpPr>
        <p:spPr>
          <a:xfrm>
            <a:off x="13290494" y="927928"/>
            <a:ext cx="1714500" cy="5587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ourier New"/>
              <a:buNone/>
            </a:pPr>
            <a:r>
              <a:rPr lang="en-US" sz="3000" b="0" i="0" u="none" strike="noStrike" cap="none">
                <a:solidFill>
                  <a:srgbClr val="FFFF00"/>
                </a:solidFill>
                <a:latin typeface="Courier"/>
                <a:ea typeface="Courier New"/>
                <a:cs typeface="Courier"/>
                <a:sym typeface="Courier New"/>
              </a:rPr>
              <a:t>xml1.py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Shape 496"/>
          <p:cNvSpPr txBox="1"/>
          <p:nvPr/>
        </p:nvSpPr>
        <p:spPr>
          <a:xfrm>
            <a:off x="1270000" y="781878"/>
            <a:ext cx="10972799" cy="789554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import </a:t>
            </a:r>
            <a:r>
              <a:rPr lang="en-US" sz="24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xml.etree.ElementTree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as ET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input = '''&lt;stuff&gt;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&lt;users&gt;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    &lt;user x="2"&gt;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        &lt;id&gt;001&lt;/id&gt;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        &lt;name&gt;Chuck&lt;/name&gt;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    &lt;/user&gt;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    &lt;user x="7"&gt;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        &lt;id&gt;009&lt;/id&gt;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        &lt;name&gt;Brent&lt;/name&gt;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    &lt;/user&gt;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&lt;/users&gt;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&lt;/stuff&gt;'''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 dirty="0">
              <a:solidFill>
                <a:schemeClr val="lt1"/>
              </a:solidFill>
              <a:latin typeface="Courier"/>
              <a:ea typeface="Courier New"/>
              <a:cs typeface="Courier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stuff = </a:t>
            </a:r>
            <a:r>
              <a:rPr lang="en-US" sz="24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ET.fromstring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(input)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lst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= </a:t>
            </a:r>
            <a:r>
              <a:rPr lang="en-US" sz="24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stuff.findall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('users/user')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print('User count:', </a:t>
            </a:r>
            <a:r>
              <a:rPr lang="en-US" sz="24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len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</a:t>
            </a:r>
            <a:r>
              <a:rPr lang="en-US" sz="24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lst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))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for item in </a:t>
            </a:r>
            <a:r>
              <a:rPr lang="en-US" sz="24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lst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print('Name', </a:t>
            </a:r>
            <a:r>
              <a:rPr lang="en-US" sz="24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item.find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('name').text)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print('Id', </a:t>
            </a:r>
            <a:r>
              <a:rPr lang="en-US" sz="24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item.find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('id').text)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print('Attribute', </a:t>
            </a:r>
            <a:r>
              <a:rPr lang="en-US" sz="24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item.get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("x"))</a:t>
            </a:r>
          </a:p>
        </p:txBody>
      </p:sp>
      <p:sp>
        <p:nvSpPr>
          <p:cNvPr id="497" name="Shape 497"/>
          <p:cNvSpPr txBox="1"/>
          <p:nvPr/>
        </p:nvSpPr>
        <p:spPr>
          <a:xfrm>
            <a:off x="13282883" y="916561"/>
            <a:ext cx="1714500" cy="5587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ourier New"/>
              <a:buNone/>
            </a:pPr>
            <a:r>
              <a:rPr lang="en-US" sz="3000" b="0" i="0" u="none" strike="noStrike" cap="none">
                <a:solidFill>
                  <a:srgbClr val="FFFF00"/>
                </a:solidFill>
                <a:latin typeface="Courier"/>
                <a:ea typeface="Courier New"/>
                <a:cs typeface="Courier"/>
                <a:sym typeface="Courier New"/>
              </a:rPr>
              <a:t>xml2.py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JavaScript Object Notation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Sending Data Across the </a:t>
            </a:r>
            <a:r>
              <a:rPr lang="en-US" sz="7600" b="1" i="0" u="none" strike="noStrike" cap="none">
                <a:solidFill>
                  <a:srgbClr val="FFD966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Net</a:t>
            </a:r>
            <a:r>
              <a:rPr lang="en-US" sz="7600" b="1" i="0" u="none" strike="noStrike" cap="none">
                <a:solidFill>
                  <a:srgbClr val="FFD966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  <p:sp>
        <p:nvSpPr>
          <p:cNvPr id="9" name="Shape 244"/>
          <p:cNvSpPr txBox="1">
            <a:spLocks noChangeArrowheads="1"/>
          </p:cNvSpPr>
          <p:nvPr/>
        </p:nvSpPr>
        <p:spPr bwMode="auto">
          <a:xfrm>
            <a:off x="849491" y="3112912"/>
            <a:ext cx="3174999" cy="1817511"/>
          </a:xfrm>
          <a:prstGeom prst="rect">
            <a:avLst/>
          </a:prstGeom>
          <a:noFill/>
          <a:ln w="63500" cap="rnd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>
              <a:buClr>
                <a:srgbClr val="FFFFFF"/>
              </a:buClr>
              <a:buSzPct val="25000"/>
            </a:pPr>
            <a:r>
              <a:rPr lang="en-US" altLang="x-none" sz="4267">
                <a:solidFill>
                  <a:srgbClr val="FFFFFF"/>
                </a:solidFill>
                <a:latin typeface="Arial" charset="0"/>
                <a:sym typeface="Cabin" charset="0"/>
              </a:rPr>
              <a:t>PHP</a:t>
            </a:r>
          </a:p>
          <a:p>
            <a:pPr algn="ctr">
              <a:buClr>
                <a:srgbClr val="FFFFFF"/>
              </a:buClr>
              <a:buSzPct val="25000"/>
            </a:pPr>
            <a:r>
              <a:rPr lang="en-US" altLang="x-none" sz="4267">
                <a:solidFill>
                  <a:srgbClr val="FFFFFF"/>
                </a:solidFill>
                <a:latin typeface="Arial" charset="0"/>
                <a:sym typeface="Cabin" charset="0"/>
              </a:rPr>
              <a:t>Array</a:t>
            </a:r>
          </a:p>
        </p:txBody>
      </p:sp>
      <p:pic>
        <p:nvPicPr>
          <p:cNvPr id="10" name="Shape 223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5068" y="3327402"/>
            <a:ext cx="4476044" cy="3682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Shape 224"/>
          <p:cNvSpPr txBox="1">
            <a:spLocks noChangeArrowheads="1"/>
          </p:cNvSpPr>
          <p:nvPr/>
        </p:nvSpPr>
        <p:spPr bwMode="auto">
          <a:xfrm>
            <a:off x="2438400" y="7368823"/>
            <a:ext cx="12860868" cy="1106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>
              <a:buClr>
                <a:srgbClr val="FFFFFF"/>
              </a:buClr>
              <a:buSzPct val="25000"/>
              <a:buFont typeface="Cabin" charset="0"/>
              <a:buNone/>
            </a:pPr>
            <a:r>
              <a:rPr lang="en-US" altLang="x-none" sz="3556">
                <a:solidFill>
                  <a:srgbClr val="FFFFFF"/>
                </a:solidFill>
                <a:latin typeface="Arial" charset="0"/>
                <a:sym typeface="Cabin" charset="0"/>
              </a:rPr>
              <a:t>a.k.a.  </a:t>
            </a:r>
            <a:r>
              <a:rPr lang="en-US" altLang="x-none" sz="3556">
                <a:solidFill>
                  <a:srgbClr val="FFFFFF"/>
                </a:solidFill>
                <a:latin typeface="Arial" charset="0"/>
                <a:sym typeface="Arial" charset="0"/>
              </a:rPr>
              <a:t>“</a:t>
            </a:r>
            <a:r>
              <a:rPr lang="en-US" altLang="x-none" sz="3556">
                <a:solidFill>
                  <a:srgbClr val="FFFFFF"/>
                </a:solidFill>
                <a:latin typeface="Arial" charset="0"/>
                <a:sym typeface="Cabin" charset="0"/>
              </a:rPr>
              <a:t>Wire Protocol</a:t>
            </a:r>
            <a:r>
              <a:rPr lang="en-US" altLang="x-none" sz="3556">
                <a:solidFill>
                  <a:srgbClr val="FFFFFF"/>
                </a:solidFill>
                <a:latin typeface="Arial" charset="0"/>
                <a:sym typeface="Arial" charset="0"/>
              </a:rPr>
              <a:t>”</a:t>
            </a:r>
            <a:r>
              <a:rPr lang="en-US" altLang="x-none" sz="3556">
                <a:solidFill>
                  <a:srgbClr val="FFFFFF"/>
                </a:solidFill>
                <a:latin typeface="Arial" charset="0"/>
                <a:sym typeface="Cabin" charset="0"/>
              </a:rPr>
              <a:t> - What we send on the </a:t>
            </a:r>
            <a:r>
              <a:rPr lang="en-US" altLang="x-none" sz="3556">
                <a:solidFill>
                  <a:srgbClr val="FFFFFF"/>
                </a:solidFill>
                <a:latin typeface="Arial" charset="0"/>
                <a:sym typeface="Arial" charset="0"/>
              </a:rPr>
              <a:t>“</a:t>
            </a:r>
            <a:r>
              <a:rPr lang="en-US" altLang="x-none" sz="3556">
                <a:solidFill>
                  <a:srgbClr val="FFFFFF"/>
                </a:solidFill>
                <a:latin typeface="Arial" charset="0"/>
                <a:sym typeface="Cabin" charset="0"/>
              </a:rPr>
              <a:t>wire</a:t>
            </a:r>
            <a:r>
              <a:rPr lang="en-US" altLang="x-none" sz="3556">
                <a:solidFill>
                  <a:srgbClr val="FFFFFF"/>
                </a:solidFill>
                <a:latin typeface="Arial" charset="0"/>
                <a:sym typeface="Arial" charset="0"/>
              </a:rPr>
              <a:t>”</a:t>
            </a:r>
          </a:p>
        </p:txBody>
      </p:sp>
      <p:sp>
        <p:nvSpPr>
          <p:cNvPr id="12" name="Shape 244"/>
          <p:cNvSpPr txBox="1">
            <a:spLocks noChangeArrowheads="1"/>
          </p:cNvSpPr>
          <p:nvPr/>
        </p:nvSpPr>
        <p:spPr bwMode="auto">
          <a:xfrm>
            <a:off x="11912602" y="3090334"/>
            <a:ext cx="3174999" cy="1817511"/>
          </a:xfrm>
          <a:prstGeom prst="rect">
            <a:avLst/>
          </a:prstGeom>
          <a:noFill/>
          <a:ln w="63500" cap="rnd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>
              <a:buClr>
                <a:srgbClr val="FFFFFF"/>
              </a:buClr>
              <a:buSzPct val="25000"/>
            </a:pPr>
            <a:r>
              <a:rPr lang="en-US" altLang="x-none" sz="4267">
                <a:solidFill>
                  <a:srgbClr val="FFFFFF"/>
                </a:solidFill>
                <a:latin typeface="Arial" charset="0"/>
                <a:sym typeface="Cabin" charset="0"/>
              </a:rPr>
              <a:t>JavaScript</a:t>
            </a:r>
          </a:p>
          <a:p>
            <a:pPr algn="ctr">
              <a:buClr>
                <a:srgbClr val="FFFFFF"/>
              </a:buClr>
              <a:buSzPct val="25000"/>
            </a:pPr>
            <a:r>
              <a:rPr lang="en-US" altLang="x-none" sz="4267">
                <a:solidFill>
                  <a:srgbClr val="FFFFFF"/>
                </a:solidFill>
                <a:latin typeface="Arial" charset="0"/>
                <a:sym typeface="Cabin" charset="0"/>
              </a:rPr>
              <a:t>Object</a:t>
            </a:r>
          </a:p>
        </p:txBody>
      </p:sp>
      <p:sp>
        <p:nvSpPr>
          <p:cNvPr id="13" name="Shape 244"/>
          <p:cNvSpPr txBox="1">
            <a:spLocks noChangeArrowheads="1"/>
          </p:cNvSpPr>
          <p:nvPr/>
        </p:nvSpPr>
        <p:spPr bwMode="auto">
          <a:xfrm>
            <a:off x="11912602" y="5421490"/>
            <a:ext cx="3174999" cy="1817511"/>
          </a:xfrm>
          <a:prstGeom prst="rect">
            <a:avLst/>
          </a:prstGeom>
          <a:noFill/>
          <a:ln w="63500" cap="rnd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>
              <a:buClr>
                <a:srgbClr val="FFFFFF"/>
              </a:buClr>
              <a:buSzPct val="25000"/>
            </a:pPr>
            <a:r>
              <a:rPr lang="en-US" altLang="x-none" sz="4267">
                <a:solidFill>
                  <a:srgbClr val="FFFFFF"/>
                </a:solidFill>
                <a:latin typeface="Arial" charset="0"/>
                <a:sym typeface="Cabin" charset="0"/>
              </a:rPr>
              <a:t>Java</a:t>
            </a:r>
          </a:p>
          <a:p>
            <a:pPr algn="ctr">
              <a:buClr>
                <a:srgbClr val="FFFFFF"/>
              </a:buClr>
              <a:buSzPct val="25000"/>
            </a:pPr>
            <a:r>
              <a:rPr lang="en-US" altLang="x-none" sz="4267">
                <a:solidFill>
                  <a:srgbClr val="FFFFFF"/>
                </a:solidFill>
                <a:latin typeface="Arial" charset="0"/>
                <a:sym typeface="Cabin" charset="0"/>
              </a:rPr>
              <a:t>HashMap</a:t>
            </a:r>
          </a:p>
        </p:txBody>
      </p:sp>
      <p:sp>
        <p:nvSpPr>
          <p:cNvPr id="14" name="Shape 244"/>
          <p:cNvSpPr txBox="1">
            <a:spLocks noChangeArrowheads="1"/>
          </p:cNvSpPr>
          <p:nvPr/>
        </p:nvSpPr>
        <p:spPr bwMode="auto">
          <a:xfrm>
            <a:off x="900291" y="5503334"/>
            <a:ext cx="3174999" cy="1814690"/>
          </a:xfrm>
          <a:prstGeom prst="rect">
            <a:avLst/>
          </a:prstGeom>
          <a:noFill/>
          <a:ln w="63500" cap="rnd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>
              <a:buClr>
                <a:srgbClr val="FFFFFF"/>
              </a:buClr>
              <a:buSzPct val="25000"/>
            </a:pPr>
            <a:r>
              <a:rPr lang="en-US" altLang="x-none" sz="4267">
                <a:solidFill>
                  <a:srgbClr val="FFFFFF"/>
                </a:solidFill>
                <a:latin typeface="Arial" charset="0"/>
                <a:sym typeface="Cabin" charset="0"/>
              </a:rPr>
              <a:t>Python</a:t>
            </a:r>
          </a:p>
          <a:p>
            <a:pPr algn="ctr">
              <a:buClr>
                <a:srgbClr val="FFFFFF"/>
              </a:buClr>
              <a:buSzPct val="25000"/>
            </a:pPr>
            <a:r>
              <a:rPr lang="en-US" altLang="x-none" sz="4267">
                <a:solidFill>
                  <a:srgbClr val="FFFFFF"/>
                </a:solidFill>
                <a:latin typeface="Arial" charset="0"/>
                <a:sym typeface="Cabin" charset="0"/>
              </a:rPr>
              <a:t>Dictionary</a:t>
            </a:r>
          </a:p>
        </p:txBody>
      </p:sp>
      <p:sp>
        <p:nvSpPr>
          <p:cNvPr id="15" name="Left-Right Arrow 1"/>
          <p:cNvSpPr>
            <a:spLocks noChangeArrowheads="1"/>
          </p:cNvSpPr>
          <p:nvPr/>
        </p:nvSpPr>
        <p:spPr bwMode="auto">
          <a:xfrm rot="1366424">
            <a:off x="4354690" y="3970869"/>
            <a:ext cx="1230489" cy="649111"/>
          </a:xfrm>
          <a:prstGeom prst="leftRightArrow">
            <a:avLst>
              <a:gd name="adj1" fmla="val 50000"/>
              <a:gd name="adj2" fmla="val 49857"/>
            </a:avLst>
          </a:prstGeom>
          <a:blipFill dpi="0" rotWithShape="0">
            <a:blip r:embed="rId4"/>
            <a:srcRect/>
            <a:tile tx="0" ty="0" sx="100000" sy="100000" flip="none" algn="tl"/>
          </a:blipFill>
          <a:ln w="25400">
            <a:solidFill>
              <a:srgbClr val="FFFFFF"/>
            </a:solidFill>
            <a:miter lim="0"/>
            <a:headEnd/>
            <a:tailEnd/>
          </a:ln>
        </p:spPr>
        <p:txBody>
          <a:bodyPr lIns="90311" tIns="90311" rIns="90311" bIns="90311" anchor="ctr"/>
          <a:lstStyle>
            <a:lvl1pPr marL="228600"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1pPr>
            <a:lvl2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2pPr>
            <a:lvl3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3pPr>
            <a:lvl4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4pPr>
            <a:lvl5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5pPr>
            <a:lvl6pPr marL="9715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6pPr>
            <a:lvl7pPr marL="14287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7pPr>
            <a:lvl8pPr marL="18859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8pPr>
            <a:lvl9pPr marL="23431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9pPr>
          </a:lstStyle>
          <a:p>
            <a:pPr eaLnBrk="1"/>
            <a:endParaRPr lang="x-none" altLang="x-none" sz="2133">
              <a:ea typeface="Helvetica" charset="0"/>
              <a:cs typeface="Helvetica" charset="0"/>
            </a:endParaRPr>
          </a:p>
        </p:txBody>
      </p:sp>
      <p:sp>
        <p:nvSpPr>
          <p:cNvPr id="16" name="Left-Right Arrow 16"/>
          <p:cNvSpPr>
            <a:spLocks noChangeArrowheads="1"/>
          </p:cNvSpPr>
          <p:nvPr/>
        </p:nvSpPr>
        <p:spPr bwMode="auto">
          <a:xfrm rot="-922861">
            <a:off x="4354690" y="6000045"/>
            <a:ext cx="1230489" cy="649111"/>
          </a:xfrm>
          <a:prstGeom prst="leftRightArrow">
            <a:avLst>
              <a:gd name="adj1" fmla="val 50000"/>
              <a:gd name="adj2" fmla="val 49857"/>
            </a:avLst>
          </a:prstGeom>
          <a:blipFill dpi="0" rotWithShape="0">
            <a:blip r:embed="rId4"/>
            <a:srcRect/>
            <a:tile tx="0" ty="0" sx="100000" sy="100000" flip="none" algn="tl"/>
          </a:blipFill>
          <a:ln w="25400">
            <a:solidFill>
              <a:srgbClr val="FFFFFF"/>
            </a:solidFill>
            <a:miter lim="0"/>
            <a:headEnd/>
            <a:tailEnd/>
          </a:ln>
        </p:spPr>
        <p:txBody>
          <a:bodyPr lIns="90311" tIns="90311" rIns="90311" bIns="90311" anchor="ctr"/>
          <a:lstStyle>
            <a:lvl1pPr marL="228600"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1pPr>
            <a:lvl2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2pPr>
            <a:lvl3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3pPr>
            <a:lvl4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4pPr>
            <a:lvl5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5pPr>
            <a:lvl6pPr marL="9715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6pPr>
            <a:lvl7pPr marL="14287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7pPr>
            <a:lvl8pPr marL="18859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8pPr>
            <a:lvl9pPr marL="23431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9pPr>
          </a:lstStyle>
          <a:p>
            <a:pPr eaLnBrk="1"/>
            <a:endParaRPr lang="x-none" altLang="x-none" sz="2133">
              <a:ea typeface="Helvetica" charset="0"/>
              <a:cs typeface="Helvetica" charset="0"/>
            </a:endParaRPr>
          </a:p>
        </p:txBody>
      </p:sp>
      <p:sp>
        <p:nvSpPr>
          <p:cNvPr id="17" name="Left-Right Arrow 17"/>
          <p:cNvSpPr>
            <a:spLocks noChangeArrowheads="1"/>
          </p:cNvSpPr>
          <p:nvPr/>
        </p:nvSpPr>
        <p:spPr bwMode="auto">
          <a:xfrm rot="-1027410">
            <a:off x="10377312" y="3970869"/>
            <a:ext cx="1230489" cy="649111"/>
          </a:xfrm>
          <a:prstGeom prst="leftRightArrow">
            <a:avLst>
              <a:gd name="adj1" fmla="val 50000"/>
              <a:gd name="adj2" fmla="val 49857"/>
            </a:avLst>
          </a:prstGeom>
          <a:blipFill dpi="0" rotWithShape="0">
            <a:blip r:embed="rId4"/>
            <a:srcRect/>
            <a:tile tx="0" ty="0" sx="100000" sy="100000" flip="none" algn="tl"/>
          </a:blipFill>
          <a:ln w="25400">
            <a:solidFill>
              <a:srgbClr val="FFFFFF"/>
            </a:solidFill>
            <a:miter lim="0"/>
            <a:headEnd/>
            <a:tailEnd/>
          </a:ln>
        </p:spPr>
        <p:txBody>
          <a:bodyPr lIns="90311" tIns="90311" rIns="90311" bIns="90311" anchor="ctr"/>
          <a:lstStyle>
            <a:lvl1pPr marL="228600"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1pPr>
            <a:lvl2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2pPr>
            <a:lvl3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3pPr>
            <a:lvl4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4pPr>
            <a:lvl5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5pPr>
            <a:lvl6pPr marL="9715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6pPr>
            <a:lvl7pPr marL="14287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7pPr>
            <a:lvl8pPr marL="18859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8pPr>
            <a:lvl9pPr marL="23431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9pPr>
          </a:lstStyle>
          <a:p>
            <a:pPr eaLnBrk="1"/>
            <a:endParaRPr lang="x-none" altLang="x-none" sz="2133">
              <a:ea typeface="Helvetica" charset="0"/>
              <a:cs typeface="Helvetica" charset="0"/>
            </a:endParaRPr>
          </a:p>
        </p:txBody>
      </p:sp>
      <p:sp>
        <p:nvSpPr>
          <p:cNvPr id="18" name="Left-Right Arrow 18"/>
          <p:cNvSpPr>
            <a:spLocks noChangeArrowheads="1"/>
          </p:cNvSpPr>
          <p:nvPr/>
        </p:nvSpPr>
        <p:spPr bwMode="auto">
          <a:xfrm rot="1462947">
            <a:off x="10377312" y="6000045"/>
            <a:ext cx="1230489" cy="649111"/>
          </a:xfrm>
          <a:prstGeom prst="leftRightArrow">
            <a:avLst>
              <a:gd name="adj1" fmla="val 50000"/>
              <a:gd name="adj2" fmla="val 49857"/>
            </a:avLst>
          </a:prstGeom>
          <a:blipFill dpi="0" rotWithShape="0">
            <a:blip r:embed="rId4"/>
            <a:srcRect/>
            <a:tile tx="0" ty="0" sx="100000" sy="100000" flip="none" algn="tl"/>
          </a:blipFill>
          <a:ln w="25400">
            <a:solidFill>
              <a:srgbClr val="FFFFFF"/>
            </a:solidFill>
            <a:miter lim="0"/>
            <a:headEnd/>
            <a:tailEnd/>
          </a:ln>
        </p:spPr>
        <p:txBody>
          <a:bodyPr lIns="90311" tIns="90311" rIns="90311" bIns="90311" anchor="ctr"/>
          <a:lstStyle>
            <a:lvl1pPr marL="228600"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1pPr>
            <a:lvl2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2pPr>
            <a:lvl3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3pPr>
            <a:lvl4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4pPr>
            <a:lvl5pPr defTabSz="457200"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5pPr>
            <a:lvl6pPr marL="9715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6pPr>
            <a:lvl7pPr marL="14287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7pPr>
            <a:lvl8pPr marL="18859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8pPr>
            <a:lvl9pPr marL="2343150" indent="514350" defTabSz="457200" eaLnBrk="0" fontAlgn="base" hangingPunct="0">
              <a:spcBef>
                <a:spcPct val="0"/>
              </a:spcBef>
              <a:spcAft>
                <a:spcPct val="0"/>
              </a:spcAft>
              <a:defRPr sz="600">
                <a:solidFill>
                  <a:srgbClr val="000000"/>
                </a:solidFill>
                <a:latin typeface="Helvetica" charset="0"/>
                <a:ea typeface="ＭＳ Ｐゴシック" charset="-128"/>
                <a:sym typeface="Helvetica" charset="0"/>
              </a:defRPr>
            </a:lvl9pPr>
          </a:lstStyle>
          <a:p>
            <a:pPr eaLnBrk="1"/>
            <a:endParaRPr lang="x-none" altLang="x-none" sz="2133">
              <a:ea typeface="Helvetica" charset="0"/>
              <a:cs typeface="Helvetica" charset="0"/>
            </a:endParaRPr>
          </a:p>
        </p:txBody>
      </p:sp>
      <p:sp>
        <p:nvSpPr>
          <p:cNvPr id="19" name="Shape 247"/>
          <p:cNvSpPr txBox="1">
            <a:spLocks noChangeArrowheads="1"/>
          </p:cNvSpPr>
          <p:nvPr/>
        </p:nvSpPr>
        <p:spPr bwMode="auto">
          <a:xfrm>
            <a:off x="6739467" y="4236156"/>
            <a:ext cx="3440290" cy="1862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buClr>
                <a:srgbClr val="00FF00"/>
              </a:buClr>
              <a:buSzPct val="25000"/>
            </a:pPr>
            <a:r>
              <a:rPr lang="en-US" altLang="x-none" sz="2489" dirty="0">
                <a:solidFill>
                  <a:schemeClr val="bg2"/>
                </a:solidFill>
                <a:latin typeface="Arial" charset="0"/>
                <a:sym typeface="Cabin" charset="0"/>
              </a:rPr>
              <a:t>{</a:t>
            </a:r>
          </a:p>
          <a:p>
            <a:pPr>
              <a:buClr>
                <a:srgbClr val="00FF00"/>
              </a:buClr>
              <a:buSzPct val="25000"/>
            </a:pPr>
            <a:r>
              <a:rPr lang="en-US" altLang="x-none" sz="2489" dirty="0">
                <a:solidFill>
                  <a:schemeClr val="bg2"/>
                </a:solidFill>
                <a:latin typeface="Arial" charset="0"/>
                <a:sym typeface="Cabin" charset="0"/>
              </a:rPr>
              <a:t>  "name" :  "Chuck",</a:t>
            </a:r>
          </a:p>
          <a:p>
            <a:pPr>
              <a:buClr>
                <a:srgbClr val="00FF00"/>
              </a:buClr>
              <a:buSzPct val="25000"/>
            </a:pPr>
            <a:r>
              <a:rPr lang="en-US" altLang="x-none" sz="2489" dirty="0">
                <a:solidFill>
                  <a:schemeClr val="bg2"/>
                </a:solidFill>
                <a:latin typeface="Arial" charset="0"/>
                <a:sym typeface="Cabin" charset="0"/>
              </a:rPr>
              <a:t>  "phone" : "303-4456"</a:t>
            </a:r>
          </a:p>
          <a:p>
            <a:pPr>
              <a:buClr>
                <a:srgbClr val="00FF00"/>
              </a:buClr>
              <a:buSzPct val="25000"/>
            </a:pPr>
            <a:r>
              <a:rPr lang="en-US" altLang="x-none" sz="2489" dirty="0">
                <a:solidFill>
                  <a:schemeClr val="bg2"/>
                </a:solidFill>
                <a:latin typeface="Arial" charset="0"/>
                <a:sym typeface="Cabin" charset="0"/>
              </a:rPr>
              <a:t>}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Shape 50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7800" u="sng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J</a:t>
            </a:r>
            <a:r>
              <a:rPr lang="en-US" sz="78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ava</a:t>
            </a:r>
            <a:r>
              <a:rPr lang="en-US" sz="7800" u="sng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</a:t>
            </a:r>
            <a:r>
              <a:rPr lang="en-US" sz="78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cript </a:t>
            </a:r>
            <a:r>
              <a:rPr lang="en-US" sz="7800" u="sng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</a:t>
            </a:r>
            <a:r>
              <a:rPr lang="en-US" sz="78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bject </a:t>
            </a:r>
            <a:r>
              <a:rPr lang="en-US" sz="7800" u="sng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</a:t>
            </a:r>
            <a:r>
              <a:rPr lang="en-US" sz="78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otation</a:t>
            </a:r>
          </a:p>
        </p:txBody>
      </p:sp>
      <p:sp>
        <p:nvSpPr>
          <p:cNvPr id="509" name="Shape 509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359361" cy="3995957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1104900" marR="0" lvl="0" indent="-787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71000"/>
              <a:buFont typeface="Cabin"/>
              <a:buChar char="•"/>
            </a:pPr>
            <a:r>
              <a:rPr lang="en-US" sz="38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Douglas </a:t>
            </a:r>
            <a:r>
              <a:rPr lang="en-US" sz="3800" u="none" strike="noStrike" cap="none" dirty="0" err="1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Crockford</a:t>
            </a:r>
            <a:r>
              <a:rPr lang="en-US" sz="38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- </a:t>
            </a:r>
            <a:r>
              <a:rPr lang="en-US" sz="38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“</a:t>
            </a:r>
            <a:r>
              <a:rPr lang="en-US" sz="38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Discovered</a:t>
            </a:r>
            <a:r>
              <a:rPr lang="en-US" sz="38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”</a:t>
            </a:r>
            <a:r>
              <a:rPr lang="en-US" sz="38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JSON</a:t>
            </a:r>
          </a:p>
          <a:p>
            <a:pPr marL="1104900" marR="0" lvl="0" indent="-787400" algn="l" rtl="0">
              <a:lnSpc>
                <a:spcPct val="100000"/>
              </a:lnSpc>
              <a:spcBef>
                <a:spcPts val="2300"/>
              </a:spcBef>
              <a:spcAft>
                <a:spcPts val="0"/>
              </a:spcAft>
              <a:buClr>
                <a:schemeClr val="lt1"/>
              </a:buClr>
              <a:buSzPct val="171000"/>
              <a:buFont typeface="Cabin"/>
              <a:buChar char="•"/>
            </a:pPr>
            <a:r>
              <a:rPr lang="en-US" sz="38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Object literal notation in JavaScript</a:t>
            </a:r>
          </a:p>
        </p:txBody>
      </p:sp>
      <p:sp>
        <p:nvSpPr>
          <p:cNvPr id="510" name="Shape 510"/>
          <p:cNvSpPr txBox="1"/>
          <p:nvPr/>
        </p:nvSpPr>
        <p:spPr>
          <a:xfrm>
            <a:off x="2304796" y="7645599"/>
            <a:ext cx="11362499" cy="660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http://www.youtube.com/watch?v=kc8BAR7SHJI</a:t>
            </a:r>
          </a:p>
        </p:txBody>
      </p:sp>
      <p:pic>
        <p:nvPicPr>
          <p:cNvPr id="511" name="Shape 5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55200" y="2489200"/>
            <a:ext cx="5310186" cy="476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Shape 516"/>
          <p:cNvPicPr preferRelativeResize="0"/>
          <p:nvPr/>
        </p:nvPicPr>
        <p:blipFill rotWithShape="1">
          <a:blip r:embed="rId3">
            <a:alphaModFix/>
          </a:blip>
          <a:srcRect t="14288" b="12351"/>
          <a:stretch/>
        </p:blipFill>
        <p:spPr>
          <a:xfrm>
            <a:off x="2133550" y="1362975"/>
            <a:ext cx="12009600" cy="660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Shape 5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40015" y="958665"/>
            <a:ext cx="9937631" cy="7093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 txBox="1"/>
          <p:nvPr/>
        </p:nvSpPr>
        <p:spPr>
          <a:xfrm>
            <a:off x="962026" y="838200"/>
            <a:ext cx="9907258" cy="742590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import </a:t>
            </a:r>
            <a:r>
              <a:rPr lang="en-US" sz="30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json</a:t>
            </a:r>
            <a:endParaRPr lang="en-US" sz="3000" b="1" i="0" u="none" strike="noStrike" cap="none" dirty="0">
              <a:solidFill>
                <a:schemeClr val="lt1"/>
              </a:solidFill>
              <a:latin typeface="Courier"/>
              <a:ea typeface="Courier New"/>
              <a:cs typeface="Courier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data = '''{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"name" : "Chuck",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"phone" 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"type" : "</a:t>
            </a:r>
            <a:r>
              <a:rPr lang="en-US" sz="30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intl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"number" : "+1 734 303 4456"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},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"email" 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 "hide" : "yes"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}'''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 strike="noStrike" cap="none" dirty="0">
              <a:solidFill>
                <a:schemeClr val="lt1"/>
              </a:solidFill>
              <a:latin typeface="Courier"/>
              <a:ea typeface="Courier New"/>
              <a:cs typeface="Courier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info = </a:t>
            </a:r>
            <a:r>
              <a:rPr lang="en-US" sz="30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json.loads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(data)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print('</a:t>
            </a:r>
            <a:r>
              <a:rPr lang="en-US" sz="30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Name:',info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["name"])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print('</a:t>
            </a:r>
            <a:r>
              <a:rPr lang="en-US" sz="30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Hide:',info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["email"]["hide"])</a:t>
            </a:r>
          </a:p>
        </p:txBody>
      </p:sp>
      <p:sp>
        <p:nvSpPr>
          <p:cNvPr id="527" name="Shape 527"/>
          <p:cNvSpPr txBox="1"/>
          <p:nvPr/>
        </p:nvSpPr>
        <p:spPr>
          <a:xfrm>
            <a:off x="13390586" y="846588"/>
            <a:ext cx="2308200" cy="647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ourier New"/>
              <a:buNone/>
            </a:pPr>
            <a:r>
              <a:rPr lang="en-US" sz="3600" b="0" i="0" u="none" strike="noStrike" cap="none" dirty="0">
                <a:solidFill>
                  <a:srgbClr val="FFFF00"/>
                </a:solidFill>
                <a:latin typeface="Courier"/>
                <a:ea typeface="Courier New"/>
                <a:cs typeface="Courier"/>
                <a:sym typeface="Courier New"/>
              </a:rPr>
              <a:t>json1.py</a:t>
            </a:r>
          </a:p>
        </p:txBody>
      </p:sp>
      <p:sp>
        <p:nvSpPr>
          <p:cNvPr id="528" name="Shape 528"/>
          <p:cNvSpPr txBox="1"/>
          <p:nvPr/>
        </p:nvSpPr>
        <p:spPr>
          <a:xfrm>
            <a:off x="10682286" y="3276600"/>
            <a:ext cx="5016500" cy="1663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JSON represents data as nested </a:t>
            </a:r>
            <a:r>
              <a:rPr lang="en-US" sz="360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“</a:t>
            </a: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lists</a:t>
            </a:r>
            <a:r>
              <a:rPr lang="en-US" sz="360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”</a:t>
            </a: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and </a:t>
            </a:r>
            <a:r>
              <a:rPr lang="en-US" sz="360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“</a:t>
            </a: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dictionaries</a:t>
            </a:r>
            <a:r>
              <a:rPr lang="en-US" sz="360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”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 txBox="1"/>
          <p:nvPr/>
        </p:nvSpPr>
        <p:spPr>
          <a:xfrm>
            <a:off x="962025" y="857250"/>
            <a:ext cx="8682307" cy="73033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import </a:t>
            </a:r>
            <a:r>
              <a:rPr lang="en-US" sz="26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json</a:t>
            </a:r>
            <a:endParaRPr lang="en-US" sz="2600" b="1" i="0" u="none" strike="noStrike" cap="none" dirty="0">
              <a:solidFill>
                <a:schemeClr val="lt1"/>
              </a:solidFill>
              <a:latin typeface="Courier"/>
              <a:ea typeface="Courier New"/>
              <a:cs typeface="Courier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input = '''[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{ "id" : "001",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"x" : "2",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"name" : "Chuck"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} 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{ "id" : "009",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"x" : "7",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"name" : "Chuck"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]'''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b="1" i="0" u="none" strike="noStrike" cap="none" dirty="0">
              <a:solidFill>
                <a:schemeClr val="lt1"/>
              </a:solidFill>
              <a:latin typeface="Courier"/>
              <a:ea typeface="Courier New"/>
              <a:cs typeface="Courier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info = </a:t>
            </a:r>
            <a:r>
              <a:rPr lang="en-US" sz="26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json.loads</a:t>
            </a: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(input)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print('User count:', </a:t>
            </a:r>
            <a:r>
              <a:rPr lang="en-US" sz="2600" b="1" i="0" u="none" strike="noStrike" cap="none" dirty="0" err="1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len</a:t>
            </a: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(info))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for item in info: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print('Name', item['name'])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print('Id', item['id'])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600" b="1" i="0" u="none" strike="noStrike" cap="none" dirty="0">
                <a:solidFill>
                  <a:schemeClr val="lt1"/>
                </a:solidFill>
                <a:latin typeface="Courier"/>
                <a:ea typeface="Courier New"/>
                <a:cs typeface="Courier"/>
                <a:sym typeface="Courier New"/>
              </a:rPr>
              <a:t>    print('Attribute', item['x'])</a:t>
            </a:r>
          </a:p>
        </p:txBody>
      </p:sp>
      <p:sp>
        <p:nvSpPr>
          <p:cNvPr id="535" name="Shape 535"/>
          <p:cNvSpPr txBox="1"/>
          <p:nvPr/>
        </p:nvSpPr>
        <p:spPr>
          <a:xfrm>
            <a:off x="10682286" y="3276600"/>
            <a:ext cx="5016500" cy="1663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JSON represents data as nested </a:t>
            </a:r>
            <a:r>
              <a:rPr lang="en-US" sz="360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“</a:t>
            </a: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lists</a:t>
            </a:r>
            <a:r>
              <a:rPr lang="en-US" sz="360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”</a:t>
            </a: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and </a:t>
            </a:r>
            <a:r>
              <a:rPr lang="en-US" sz="360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“</a:t>
            </a: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dictionaries</a:t>
            </a:r>
            <a:r>
              <a:rPr lang="en-US" sz="360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”</a:t>
            </a:r>
          </a:p>
        </p:txBody>
      </p:sp>
      <p:sp>
        <p:nvSpPr>
          <p:cNvPr id="6" name="Shape 527"/>
          <p:cNvSpPr txBox="1"/>
          <p:nvPr/>
        </p:nvSpPr>
        <p:spPr>
          <a:xfrm>
            <a:off x="13390586" y="846588"/>
            <a:ext cx="2308200" cy="647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ourier New"/>
              <a:buNone/>
            </a:pPr>
            <a:r>
              <a:rPr lang="en-US" sz="3600" b="0" i="0" u="none" strike="noStrike" cap="none" dirty="0">
                <a:solidFill>
                  <a:srgbClr val="FFFF00"/>
                </a:solidFill>
                <a:latin typeface="Courier"/>
                <a:ea typeface="Courier New"/>
                <a:cs typeface="Courier"/>
                <a:sym typeface="Courier New"/>
              </a:rPr>
              <a:t>json2.py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Shape 5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br>
              <a:rPr lang="en-US" sz="76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</a:b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Service Oriented Approach</a:t>
            </a:r>
          </a:p>
        </p:txBody>
      </p:sp>
      <p:sp>
        <p:nvSpPr>
          <p:cNvPr id="542" name="Shape 542"/>
          <p:cNvSpPr txBox="1"/>
          <p:nvPr/>
        </p:nvSpPr>
        <p:spPr>
          <a:xfrm>
            <a:off x="2641600" y="7496355"/>
            <a:ext cx="115650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http://en.wikipedia.org/wiki/Service-oriented_architecture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Service Oriented Approach</a:t>
            </a:r>
          </a:p>
        </p:txBody>
      </p:sp>
      <p:sp>
        <p:nvSpPr>
          <p:cNvPr id="548" name="Shape 548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9863138" cy="57023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Most non-trivial web applications use services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They use services from other applications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None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-  Credit Card Charge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None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-  Hotel Reservation systems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Services publish the </a:t>
            </a:r>
            <a:r>
              <a:rPr lang="en-US" sz="36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“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rules</a:t>
            </a:r>
            <a:r>
              <a:rPr lang="en-US" sz="36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”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applications must follow to make use of the service (</a:t>
            </a:r>
            <a:r>
              <a:rPr lang="en-US" sz="3600" u="none" strike="noStrike" cap="none" dirty="0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API</a:t>
            </a: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)</a:t>
            </a:r>
          </a:p>
        </p:txBody>
      </p:sp>
      <p:pic>
        <p:nvPicPr>
          <p:cNvPr id="549" name="Shape 5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79200" y="5143500"/>
            <a:ext cx="4203699" cy="3179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Shape 5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196887" y="5724525"/>
            <a:ext cx="838199" cy="82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Shape 55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38287" y="6156325"/>
            <a:ext cx="838199" cy="82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Shape 55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320586" y="6562725"/>
            <a:ext cx="838199" cy="828675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/>
          <p:nvPr/>
        </p:nvSpPr>
        <p:spPr>
          <a:xfrm>
            <a:off x="12369800" y="2552700"/>
            <a:ext cx="2235199" cy="12700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2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Application</a:t>
            </a:r>
          </a:p>
        </p:txBody>
      </p:sp>
      <p:cxnSp>
        <p:nvCxnSpPr>
          <p:cNvPr id="554" name="Shape 554"/>
          <p:cNvCxnSpPr/>
          <p:nvPr/>
        </p:nvCxnSpPr>
        <p:spPr>
          <a:xfrm flipH="1">
            <a:off x="12657136" y="3935412"/>
            <a:ext cx="247649" cy="2524124"/>
          </a:xfrm>
          <a:prstGeom prst="straightConnector1">
            <a:avLst/>
          </a:prstGeom>
          <a:noFill/>
          <a:ln w="63500" cap="rnd" cmpd="sng">
            <a:solidFill>
              <a:srgbClr val="FF7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555" name="Shape 555"/>
          <p:cNvCxnSpPr/>
          <p:nvPr/>
        </p:nvCxnSpPr>
        <p:spPr>
          <a:xfrm>
            <a:off x="13488987" y="3970337"/>
            <a:ext cx="106362" cy="1584325"/>
          </a:xfrm>
          <a:prstGeom prst="straightConnector1">
            <a:avLst/>
          </a:prstGeom>
          <a:noFill/>
          <a:ln w="63500" cap="rnd" cmpd="sng">
            <a:solidFill>
              <a:srgbClr val="FF7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556" name="Shape 556"/>
          <p:cNvCxnSpPr/>
          <p:nvPr/>
        </p:nvCxnSpPr>
        <p:spPr>
          <a:xfrm>
            <a:off x="14092237" y="4041775"/>
            <a:ext cx="390524" cy="2009774"/>
          </a:xfrm>
          <a:prstGeom prst="straightConnector1">
            <a:avLst/>
          </a:prstGeom>
          <a:noFill/>
          <a:ln w="63500" cap="rnd" cmpd="sng">
            <a:solidFill>
              <a:srgbClr val="FF7F00"/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557" name="Shape 557"/>
          <p:cNvSpPr txBox="1"/>
          <p:nvPr/>
        </p:nvSpPr>
        <p:spPr>
          <a:xfrm>
            <a:off x="11634786" y="4356100"/>
            <a:ext cx="1022350" cy="622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APIs</a:t>
            </a:r>
          </a:p>
        </p:txBody>
      </p:sp>
      <p:sp>
        <p:nvSpPr>
          <p:cNvPr id="558" name="Shape 558"/>
          <p:cNvSpPr txBox="1"/>
          <p:nvPr/>
        </p:nvSpPr>
        <p:spPr>
          <a:xfrm>
            <a:off x="11999911" y="7277100"/>
            <a:ext cx="1595438" cy="622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97B7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3397B7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Service</a:t>
            </a:r>
          </a:p>
        </p:txBody>
      </p:sp>
      <p:sp>
        <p:nvSpPr>
          <p:cNvPr id="559" name="Shape 559"/>
          <p:cNvSpPr txBox="1"/>
          <p:nvPr/>
        </p:nvSpPr>
        <p:spPr>
          <a:xfrm>
            <a:off x="13766800" y="6997700"/>
            <a:ext cx="1553713" cy="622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97B7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3397B7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Service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Multiple Systems</a:t>
            </a:r>
          </a:p>
        </p:txBody>
      </p:sp>
      <p:sp>
        <p:nvSpPr>
          <p:cNvPr id="565" name="Shape 565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445500" cy="48386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Initially - two systems cooperate and split the problem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As the data/service becomes useful - multiple applications want to use the information / application</a:t>
            </a:r>
          </a:p>
        </p:txBody>
      </p:sp>
      <p:pic>
        <p:nvPicPr>
          <p:cNvPr id="566" name="Shape 5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01200" y="3187700"/>
            <a:ext cx="5411786" cy="4254499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Shape 567"/>
          <p:cNvSpPr txBox="1"/>
          <p:nvPr/>
        </p:nvSpPr>
        <p:spPr>
          <a:xfrm>
            <a:off x="3174424" y="7614688"/>
            <a:ext cx="101705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http://www.youtube.com/watch?v=mj-kCFzF0ME</a:t>
            </a:r>
          </a:p>
        </p:txBody>
      </p:sp>
      <p:sp>
        <p:nvSpPr>
          <p:cNvPr id="568" name="Shape 568"/>
          <p:cNvSpPr txBox="1"/>
          <p:nvPr/>
        </p:nvSpPr>
        <p:spPr>
          <a:xfrm>
            <a:off x="14913747" y="7613110"/>
            <a:ext cx="9000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5:15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Shape 57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7600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APIs</a:t>
            </a:r>
            <a:endParaRPr lang="en-US" sz="7600" u="none" strike="noStrike" cap="none" dirty="0">
              <a:solidFill>
                <a:srgbClr val="FFD966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</p:txBody>
      </p:sp>
      <p:sp>
        <p:nvSpPr>
          <p:cNvPr id="575" name="Shape 575"/>
          <p:cNvSpPr txBox="1"/>
          <p:nvPr/>
        </p:nvSpPr>
        <p:spPr>
          <a:xfrm>
            <a:off x="3421475" y="7145285"/>
            <a:ext cx="94184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http://en.wikipedia.org/wiki/Web_services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9E9682-0D28-2DD0-9E7D-459D01EF6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Many APIs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BF95CB-1BBC-F34A-CC54-F668B0ABF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organizations that put up public APIs and sell access to those APIs</a:t>
            </a:r>
          </a:p>
          <a:p>
            <a:r>
              <a:rPr lang="en-US" dirty="0"/>
              <a:t>We will explore a geocoding API based on the OpenStreetMap data</a:t>
            </a:r>
          </a:p>
          <a:p>
            <a:r>
              <a:rPr lang="en-US" dirty="0"/>
              <a:t>You need an account to access this API</a:t>
            </a:r>
          </a:p>
          <a:p>
            <a:r>
              <a:rPr lang="en-US" dirty="0"/>
              <a:t>There is a free level of requests over time</a:t>
            </a:r>
          </a:p>
          <a:p>
            <a:r>
              <a:rPr lang="en-US" dirty="0"/>
              <a:t>You pay above that rate of usage</a:t>
            </a:r>
          </a:p>
        </p:txBody>
      </p:sp>
    </p:spTree>
    <p:extLst>
      <p:ext uri="{BB962C8B-B14F-4D97-AF65-F5344CB8AC3E}">
        <p14:creationId xmlns:p14="http://schemas.microsoft.com/office/powerpoint/2010/main" val="3574845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Agreeing on a </a:t>
            </a:r>
            <a:r>
              <a:rPr lang="en-US" sz="7600" b="1" i="0" u="none" strike="noStrike" cap="none">
                <a:solidFill>
                  <a:srgbClr val="FFD966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Wire Format</a:t>
            </a:r>
            <a:r>
              <a:rPr lang="en-US" sz="7600" b="1" i="0" u="none" strike="noStrike" cap="none">
                <a:solidFill>
                  <a:srgbClr val="FFD966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  <p:sp>
        <p:nvSpPr>
          <p:cNvPr id="231" name="Shape 231"/>
          <p:cNvSpPr txBox="1"/>
          <p:nvPr/>
        </p:nvSpPr>
        <p:spPr>
          <a:xfrm>
            <a:off x="850900" y="4394200"/>
            <a:ext cx="3174999" cy="2400300"/>
          </a:xfrm>
          <a:prstGeom prst="rect">
            <a:avLst/>
          </a:prstGeom>
          <a:noFill/>
          <a:ln w="63500" cap="rnd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7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Python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7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Dictionary</a:t>
            </a:r>
          </a:p>
        </p:txBody>
      </p:sp>
      <p:sp>
        <p:nvSpPr>
          <p:cNvPr id="232" name="Shape 232"/>
          <p:cNvSpPr txBox="1"/>
          <p:nvPr/>
        </p:nvSpPr>
        <p:spPr>
          <a:xfrm>
            <a:off x="12204700" y="4394200"/>
            <a:ext cx="3174999" cy="2400300"/>
          </a:xfrm>
          <a:prstGeom prst="rect">
            <a:avLst/>
          </a:prstGeom>
          <a:noFill/>
          <a:ln w="63500" cap="rnd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7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Java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7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HashMap</a:t>
            </a:r>
          </a:p>
        </p:txBody>
      </p:sp>
      <p:sp>
        <p:nvSpPr>
          <p:cNvPr id="233" name="Shape 233"/>
          <p:cNvSpPr txBox="1"/>
          <p:nvPr/>
        </p:nvSpPr>
        <p:spPr>
          <a:xfrm>
            <a:off x="4488661" y="6340000"/>
            <a:ext cx="1806121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Serialize</a:t>
            </a:r>
          </a:p>
        </p:txBody>
      </p:sp>
      <p:sp>
        <p:nvSpPr>
          <p:cNvPr id="234" name="Shape 234"/>
          <p:cNvSpPr txBox="1"/>
          <p:nvPr/>
        </p:nvSpPr>
        <p:spPr>
          <a:xfrm>
            <a:off x="6580186" y="2952750"/>
            <a:ext cx="3067049" cy="5283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&lt;name&gt;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Chuck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&lt;/name&gt;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&lt;phone&gt;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303 4456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&lt;/phone&gt;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&lt;/person&gt;</a:t>
            </a:r>
          </a:p>
        </p:txBody>
      </p:sp>
      <p:sp>
        <p:nvSpPr>
          <p:cNvPr id="235" name="Shape 235"/>
          <p:cNvSpPr txBox="1"/>
          <p:nvPr/>
        </p:nvSpPr>
        <p:spPr>
          <a:xfrm>
            <a:off x="9464142" y="4168150"/>
            <a:ext cx="25763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De-Serialize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14870112" y="7613651"/>
            <a:ext cx="1019174" cy="622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</a:t>
            </a:r>
          </a:p>
        </p:txBody>
      </p:sp>
      <p:sp>
        <p:nvSpPr>
          <p:cNvPr id="237" name="Shape 237"/>
          <p:cNvSpPr/>
          <p:nvPr/>
        </p:nvSpPr>
        <p:spPr>
          <a:xfrm>
            <a:off x="4635500" y="4965700"/>
            <a:ext cx="1269899" cy="1269899"/>
          </a:xfrm>
          <a:prstGeom prst="rightArrow">
            <a:avLst>
              <a:gd name="adj1" fmla="val 38114"/>
              <a:gd name="adj2" fmla="val 19928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579150" y="4968125"/>
            <a:ext cx="1269899" cy="1269899"/>
          </a:xfrm>
          <a:prstGeom prst="rightArrow">
            <a:avLst>
              <a:gd name="adj1" fmla="val 38114"/>
              <a:gd name="adj2" fmla="val 19928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website&#10;&#10;Description automatically generated">
            <a:extLst>
              <a:ext uri="{FF2B5EF4-FFF2-40B4-BE49-F238E27FC236}">
                <a16:creationId xmlns:a16="http://schemas.microsoft.com/office/drawing/2014/main" id="{DF5BE180-FFF3-A817-8B19-D2160489F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9721" y="0"/>
            <a:ext cx="11711203" cy="8693469"/>
          </a:xfrm>
          <a:prstGeom prst="rect">
            <a:avLst/>
          </a:prstGeom>
        </p:spPr>
      </p:pic>
      <p:sp>
        <p:nvSpPr>
          <p:cNvPr id="596" name="Shape 596"/>
          <p:cNvSpPr txBox="1"/>
          <p:nvPr/>
        </p:nvSpPr>
        <p:spPr>
          <a:xfrm>
            <a:off x="1962274" y="8354683"/>
            <a:ext cx="132260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https://www.geoapify.com/</a:t>
            </a:r>
            <a:endParaRPr lang="en-US" sz="3000" u="sng" strike="noStrike" cap="none" dirty="0">
              <a:solidFill>
                <a:srgbClr val="FFFF00"/>
              </a:solidFill>
              <a:latin typeface="Arial" charset="0"/>
              <a:ea typeface="Arial" charset="0"/>
              <a:cs typeface="Arial" charset="0"/>
              <a:sym typeface="Cabin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16064051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 txBox="1"/>
          <p:nvPr/>
        </p:nvSpPr>
        <p:spPr>
          <a:xfrm>
            <a:off x="1962274" y="8354683"/>
            <a:ext cx="132260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https://apidocs.geoapify.com/</a:t>
            </a:r>
            <a:endParaRPr lang="en-US" sz="3000" u="sng" strike="noStrike" cap="none" dirty="0">
              <a:solidFill>
                <a:srgbClr val="FFFF00"/>
              </a:solidFill>
              <a:latin typeface="Arial" charset="0"/>
              <a:ea typeface="Arial" charset="0"/>
              <a:cs typeface="Arial" charset="0"/>
              <a:sym typeface="Cabin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5F06152-4EC3-F390-445E-608EA2EAB9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9721" y="0"/>
            <a:ext cx="11711203" cy="8693469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 txBox="1"/>
          <p:nvPr/>
        </p:nvSpPr>
        <p:spPr>
          <a:xfrm>
            <a:off x="1962274" y="8354683"/>
            <a:ext cx="132260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https://apidocs.geoapify.com/</a:t>
            </a: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CED27A94-A674-D9F7-4056-41EAE77E6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9720" y="0"/>
            <a:ext cx="11711203" cy="869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6430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EAD2A9B-AD7C-1EC6-9147-E621AD332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9720" y="-27687"/>
            <a:ext cx="11711203" cy="8693469"/>
          </a:xfrm>
          <a:prstGeom prst="rect">
            <a:avLst/>
          </a:prstGeom>
        </p:spPr>
      </p:pic>
      <p:sp>
        <p:nvSpPr>
          <p:cNvPr id="596" name="Shape 596"/>
          <p:cNvSpPr txBox="1"/>
          <p:nvPr/>
        </p:nvSpPr>
        <p:spPr>
          <a:xfrm>
            <a:off x="1962274" y="8354683"/>
            <a:ext cx="132260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https://apidocs.geoapify.com/</a:t>
            </a:r>
          </a:p>
        </p:txBody>
      </p:sp>
    </p:spTree>
    <p:extLst>
      <p:ext uri="{BB962C8B-B14F-4D97-AF65-F5344CB8AC3E}">
        <p14:creationId xmlns:p14="http://schemas.microsoft.com/office/powerpoint/2010/main" val="5370311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6F537C3-B95D-572E-612A-37C039102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9722" y="-27688"/>
            <a:ext cx="11711202" cy="8693469"/>
          </a:xfrm>
          <a:prstGeom prst="rect">
            <a:avLst/>
          </a:prstGeom>
        </p:spPr>
      </p:pic>
      <p:sp>
        <p:nvSpPr>
          <p:cNvPr id="596" name="Shape 596"/>
          <p:cNvSpPr txBox="1"/>
          <p:nvPr/>
        </p:nvSpPr>
        <p:spPr>
          <a:xfrm>
            <a:off x="1962274" y="8354683"/>
            <a:ext cx="132260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https://apidocs.geoapify.com/</a:t>
            </a:r>
          </a:p>
        </p:txBody>
      </p:sp>
    </p:spTree>
    <p:extLst>
      <p:ext uri="{BB962C8B-B14F-4D97-AF65-F5344CB8AC3E}">
        <p14:creationId xmlns:p14="http://schemas.microsoft.com/office/powerpoint/2010/main" val="29011388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A14A482-E3DA-6A08-1EA8-F5C380A60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9722" y="0"/>
            <a:ext cx="11711202" cy="8693469"/>
          </a:xfrm>
          <a:prstGeom prst="rect">
            <a:avLst/>
          </a:prstGeom>
        </p:spPr>
      </p:pic>
      <p:sp>
        <p:nvSpPr>
          <p:cNvPr id="596" name="Shape 596"/>
          <p:cNvSpPr txBox="1"/>
          <p:nvPr/>
        </p:nvSpPr>
        <p:spPr>
          <a:xfrm>
            <a:off x="1962274" y="8354683"/>
            <a:ext cx="132260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https://apidocs.geoapify.com/</a:t>
            </a:r>
          </a:p>
        </p:txBody>
      </p:sp>
    </p:spTree>
    <p:extLst>
      <p:ext uri="{BB962C8B-B14F-4D97-AF65-F5344CB8AC3E}">
        <p14:creationId xmlns:p14="http://schemas.microsoft.com/office/powerpoint/2010/main" val="182177472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A19DE-65DE-101B-0384-F4923D530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API Proxy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87FFF-AC74-11AB-4AC9-C21ABF197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5700" y="2603501"/>
            <a:ext cx="13932000" cy="2969164"/>
          </a:xfrm>
        </p:spPr>
        <p:txBody>
          <a:bodyPr/>
          <a:lstStyle/>
          <a:p>
            <a:r>
              <a:rPr lang="en-US" dirty="0"/>
              <a:t>To avoid making you get an account, I have a well-hidden web server that acts as a proxy for the </a:t>
            </a:r>
            <a:r>
              <a:rPr lang="en-US" dirty="0" err="1"/>
              <a:t>Geoapify</a:t>
            </a:r>
            <a:r>
              <a:rPr lang="en-US" dirty="0"/>
              <a:t> data</a:t>
            </a:r>
          </a:p>
          <a:p>
            <a:r>
              <a:rPr lang="en-US" dirty="0"/>
              <a:t>This proxy does not require a password – but it does have rate limits and is heavily cached using an edge-caching service for performance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9621B-85FB-CA31-005B-ABDA9BD8CDE2}"/>
              </a:ext>
            </a:extLst>
          </p:cNvPr>
          <p:cNvSpPr/>
          <p:nvPr/>
        </p:nvSpPr>
        <p:spPr>
          <a:xfrm>
            <a:off x="12648910" y="6258693"/>
            <a:ext cx="2208362" cy="1153394"/>
          </a:xfrm>
          <a:prstGeom prst="round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Geoapi</a:t>
            </a:r>
            <a:endParaRPr lang="en-US" sz="4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1A37225-FF6F-BA9D-6C26-969A492E3427}"/>
              </a:ext>
            </a:extLst>
          </p:cNvPr>
          <p:cNvSpPr/>
          <p:nvPr/>
        </p:nvSpPr>
        <p:spPr>
          <a:xfrm>
            <a:off x="8906400" y="6258693"/>
            <a:ext cx="2756712" cy="1153394"/>
          </a:xfrm>
          <a:prstGeom prst="round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py4e-data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1018241-45CF-13BB-BC1A-266A0330F10E}"/>
              </a:ext>
            </a:extLst>
          </p:cNvPr>
          <p:cNvSpPr/>
          <p:nvPr/>
        </p:nvSpPr>
        <p:spPr>
          <a:xfrm>
            <a:off x="5163892" y="6258693"/>
            <a:ext cx="2756712" cy="1153394"/>
          </a:xfrm>
          <a:prstGeom prst="round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cloudflare</a:t>
            </a:r>
            <a:endParaRPr lang="en-US" sz="4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FA405F-B18B-BA9E-D7C4-CFB02C01509A}"/>
              </a:ext>
            </a:extLst>
          </p:cNvPr>
          <p:cNvSpPr/>
          <p:nvPr/>
        </p:nvSpPr>
        <p:spPr>
          <a:xfrm>
            <a:off x="1421384" y="6258693"/>
            <a:ext cx="2756712" cy="1153394"/>
          </a:xfrm>
          <a:prstGeom prst="roundRect">
            <a:avLst/>
          </a:prstGeom>
          <a:ln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Your code</a:t>
            </a:r>
          </a:p>
        </p:txBody>
      </p:sp>
      <p:sp>
        <p:nvSpPr>
          <p:cNvPr id="8" name="Left-Right Arrow 7">
            <a:extLst>
              <a:ext uri="{FF2B5EF4-FFF2-40B4-BE49-F238E27FC236}">
                <a16:creationId xmlns:a16="http://schemas.microsoft.com/office/drawing/2014/main" id="{DB50DB50-F791-9D4A-247F-870D772CAEBD}"/>
              </a:ext>
            </a:extLst>
          </p:cNvPr>
          <p:cNvSpPr/>
          <p:nvPr/>
        </p:nvSpPr>
        <p:spPr>
          <a:xfrm>
            <a:off x="4323522" y="6588502"/>
            <a:ext cx="694944" cy="493776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-Right Arrow 8">
            <a:extLst>
              <a:ext uri="{FF2B5EF4-FFF2-40B4-BE49-F238E27FC236}">
                <a16:creationId xmlns:a16="http://schemas.microsoft.com/office/drawing/2014/main" id="{2274411F-888A-5122-E46F-7B4833980EED}"/>
              </a:ext>
            </a:extLst>
          </p:cNvPr>
          <p:cNvSpPr/>
          <p:nvPr/>
        </p:nvSpPr>
        <p:spPr>
          <a:xfrm>
            <a:off x="8066030" y="6588502"/>
            <a:ext cx="694944" cy="493776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-Right Arrow 9">
            <a:extLst>
              <a:ext uri="{FF2B5EF4-FFF2-40B4-BE49-F238E27FC236}">
                <a16:creationId xmlns:a16="http://schemas.microsoft.com/office/drawing/2014/main" id="{3B60E07F-99AE-3D3E-9721-5E33D296352A}"/>
              </a:ext>
            </a:extLst>
          </p:cNvPr>
          <p:cNvSpPr/>
          <p:nvPr/>
        </p:nvSpPr>
        <p:spPr>
          <a:xfrm>
            <a:off x="11808538" y="6588502"/>
            <a:ext cx="694944" cy="493776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7277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Shape 602"/>
          <p:cNvSpPr txBox="1"/>
          <p:nvPr/>
        </p:nvSpPr>
        <p:spPr>
          <a:xfrm>
            <a:off x="596900" y="233082"/>
            <a:ext cx="9202708" cy="80310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"type": "</a:t>
            </a:r>
            <a:r>
              <a:rPr lang="en-US" sz="2400" dirty="0" err="1">
                <a:solidFill>
                  <a:schemeClr val="bg1"/>
                </a:solidFill>
              </a:rPr>
              <a:t>FeatureCollection</a:t>
            </a:r>
            <a:r>
              <a:rPr lang="en-US" sz="2400" dirty="0">
                <a:solidFill>
                  <a:schemeClr val="bg1"/>
                </a:solidFill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"features": 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"type": "Feature",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"properties":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"</a:t>
            </a:r>
            <a:r>
              <a:rPr lang="en-US" sz="2400" dirty="0" err="1">
                <a:solidFill>
                  <a:schemeClr val="bg1"/>
                </a:solidFill>
              </a:rPr>
              <a:t>datasource</a:t>
            </a:r>
            <a:r>
              <a:rPr lang="en-US" sz="2400" dirty="0">
                <a:solidFill>
                  <a:schemeClr val="bg1"/>
                </a:solidFill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  "</a:t>
            </a:r>
            <a:r>
              <a:rPr lang="en-US" sz="2400" dirty="0" err="1">
                <a:solidFill>
                  <a:schemeClr val="bg1"/>
                </a:solidFill>
              </a:rPr>
              <a:t>sourcename</a:t>
            </a:r>
            <a:r>
              <a:rPr lang="en-US" sz="2400" dirty="0">
                <a:solidFill>
                  <a:schemeClr val="bg1"/>
                </a:solidFill>
              </a:rPr>
              <a:t>": "</a:t>
            </a:r>
            <a:r>
              <a:rPr lang="en-US" sz="2400" dirty="0" err="1">
                <a:solidFill>
                  <a:schemeClr val="bg1"/>
                </a:solidFill>
              </a:rPr>
              <a:t>openstreetmap</a:t>
            </a:r>
            <a:r>
              <a:rPr lang="en-US" sz="2400" dirty="0">
                <a:solidFill>
                  <a:schemeClr val="bg1"/>
                </a:solidFill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  "attribution": "© OpenStreetMap contributors",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  "license": "Open Database License",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  "</a:t>
            </a:r>
            <a:r>
              <a:rPr lang="en-US" sz="2400" dirty="0" err="1">
                <a:solidFill>
                  <a:schemeClr val="bg1"/>
                </a:solidFill>
              </a:rPr>
              <a:t>url</a:t>
            </a:r>
            <a:r>
              <a:rPr lang="en-US" sz="2400" dirty="0">
                <a:solidFill>
                  <a:schemeClr val="bg1"/>
                </a:solidFill>
              </a:rPr>
              <a:t>": "https://</a:t>
            </a:r>
            <a:r>
              <a:rPr lang="en-US" sz="2400" dirty="0" err="1">
                <a:solidFill>
                  <a:schemeClr val="bg1"/>
                </a:solidFill>
              </a:rPr>
              <a:t>www.openstreetmap.org</a:t>
            </a:r>
            <a:r>
              <a:rPr lang="en-US" sz="2400" dirty="0">
                <a:solidFill>
                  <a:schemeClr val="bg1"/>
                </a:solidFill>
              </a:rPr>
              <a:t>/copyright"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},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"country": "United States",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"</a:t>
            </a:r>
            <a:r>
              <a:rPr lang="en-US" sz="2400" dirty="0" err="1">
                <a:solidFill>
                  <a:schemeClr val="bg1"/>
                </a:solidFill>
              </a:rPr>
              <a:t>country_code</a:t>
            </a:r>
            <a:r>
              <a:rPr lang="en-US" sz="2400" dirty="0">
                <a:solidFill>
                  <a:schemeClr val="bg1"/>
                </a:solidFill>
              </a:rPr>
              <a:t>": "us",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"state": "Michigan",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"county": "Washtenaw County",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"city": "Ann Arbor",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"</a:t>
            </a:r>
            <a:r>
              <a:rPr lang="en-US" sz="2400" dirty="0" err="1">
                <a:solidFill>
                  <a:schemeClr val="bg1"/>
                </a:solidFill>
              </a:rPr>
              <a:t>lon</a:t>
            </a:r>
            <a:r>
              <a:rPr lang="en-US" sz="2400" dirty="0">
                <a:solidFill>
                  <a:schemeClr val="bg1"/>
                </a:solidFill>
              </a:rPr>
              <a:t>": -83.7312291,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"</a:t>
            </a:r>
            <a:r>
              <a:rPr lang="en-US" sz="2400" dirty="0" err="1">
                <a:solidFill>
                  <a:schemeClr val="bg1"/>
                </a:solidFill>
              </a:rPr>
              <a:t>lat</a:t>
            </a:r>
            <a:r>
              <a:rPr lang="en-US" sz="2400" dirty="0">
                <a:solidFill>
                  <a:schemeClr val="bg1"/>
                </a:solidFill>
              </a:rPr>
              <a:t>": 42.2681569,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"</a:t>
            </a:r>
            <a:r>
              <a:rPr lang="en-US" sz="2400" dirty="0" err="1">
                <a:solidFill>
                  <a:schemeClr val="bg1"/>
                </a:solidFill>
              </a:rPr>
              <a:t>state_code</a:t>
            </a:r>
            <a:r>
              <a:rPr lang="en-US" sz="2400" dirty="0">
                <a:solidFill>
                  <a:schemeClr val="bg1"/>
                </a:solidFill>
              </a:rPr>
              <a:t>": "MI",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"</a:t>
            </a:r>
            <a:r>
              <a:rPr lang="en-US" sz="2400" dirty="0" err="1">
                <a:solidFill>
                  <a:schemeClr val="bg1"/>
                </a:solidFill>
              </a:rPr>
              <a:t>result_type</a:t>
            </a:r>
            <a:r>
              <a:rPr lang="en-US" sz="2400" dirty="0">
                <a:solidFill>
                  <a:schemeClr val="bg1"/>
                </a:solidFill>
              </a:rPr>
              <a:t>": "city",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400" dirty="0">
                <a:solidFill>
                  <a:schemeClr val="bg1"/>
                </a:solidFill>
              </a:rPr>
              <a:t>        "formatted": "Ann Arbor, MI, United States of America",</a:t>
            </a:r>
            <a:endParaRPr lang="en-US" sz="1700" b="1" i="0" u="none" strike="noStrike" cap="none" dirty="0">
              <a:solidFill>
                <a:schemeClr val="bg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04" name="Shape 604"/>
          <p:cNvSpPr txBox="1"/>
          <p:nvPr/>
        </p:nvSpPr>
        <p:spPr>
          <a:xfrm>
            <a:off x="5522258" y="361781"/>
            <a:ext cx="10733741" cy="863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400" b="1" u="none" strike="noStrike" cap="none" dirty="0">
                <a:solidFill>
                  <a:srgbClr val="FF00FF"/>
                </a:solidFill>
                <a:latin typeface="Courier New" panose="02070309020205020404" pitchFamily="49" charset="0"/>
                <a:ea typeface="Arial" charset="0"/>
                <a:cs typeface="Courier New" panose="02070309020205020404" pitchFamily="49" charset="0"/>
                <a:sym typeface="Cabin"/>
              </a:rPr>
              <a:t>http://py4e-data.dr-chuck.net/</a:t>
            </a:r>
            <a:r>
              <a:rPr lang="en-US" sz="2400" b="1" u="none" strike="noStrike" cap="none" dirty="0" err="1">
                <a:solidFill>
                  <a:srgbClr val="FF00FF"/>
                </a:solidFill>
                <a:latin typeface="Courier New" panose="02070309020205020404" pitchFamily="49" charset="0"/>
                <a:ea typeface="Arial" charset="0"/>
                <a:cs typeface="Courier New" panose="02070309020205020404" pitchFamily="49" charset="0"/>
                <a:sym typeface="Cabin"/>
              </a:rPr>
              <a:t>opengeo?q</a:t>
            </a:r>
            <a:r>
              <a:rPr lang="en-US" sz="2400" b="1" u="none" strike="noStrike" cap="none" dirty="0">
                <a:solidFill>
                  <a:srgbClr val="FF00FF"/>
                </a:solidFill>
                <a:latin typeface="Courier New" panose="02070309020205020404" pitchFamily="49" charset="0"/>
                <a:ea typeface="Arial" charset="0"/>
                <a:cs typeface="Courier New" panose="02070309020205020404" pitchFamily="49" charset="0"/>
                <a:sym typeface="Cabin"/>
              </a:rPr>
              <a:t>=Ann+Arbor%2C+MI</a:t>
            </a:r>
          </a:p>
        </p:txBody>
      </p:sp>
      <p:sp>
        <p:nvSpPr>
          <p:cNvPr id="5" name="Shape 610"/>
          <p:cNvSpPr txBox="1"/>
          <p:nvPr/>
        </p:nvSpPr>
        <p:spPr>
          <a:xfrm>
            <a:off x="11915250" y="6938594"/>
            <a:ext cx="3316393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600" b="1" u="none" strike="noStrike" cap="none" dirty="0" err="1">
                <a:solidFill>
                  <a:srgbClr val="FFFF00"/>
                </a:solidFill>
                <a:latin typeface="Courier"/>
                <a:ea typeface="Arial" charset="0"/>
                <a:cs typeface="Courier"/>
                <a:sym typeface="Cabin"/>
              </a:rPr>
              <a:t>opengeo.py</a:t>
            </a:r>
            <a:endParaRPr lang="en-US" sz="3600" b="1" u="none" strike="noStrike" cap="none" dirty="0">
              <a:solidFill>
                <a:srgbClr val="FFFF00"/>
              </a:solidFill>
              <a:latin typeface="Courier"/>
              <a:ea typeface="Arial" charset="0"/>
              <a:cs typeface="Courier"/>
              <a:sym typeface="Cabi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C76C61-5C3D-101F-7882-B36DBE7CDDB2}"/>
              </a:ext>
            </a:extLst>
          </p:cNvPr>
          <p:cNvSpPr txBox="1"/>
          <p:nvPr/>
        </p:nvSpPr>
        <p:spPr>
          <a:xfrm>
            <a:off x="11213291" y="5029480"/>
            <a:ext cx="36290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Note, for this course, we operate through a proxy of the </a:t>
            </a:r>
            <a:r>
              <a:rPr lang="en-US" sz="2000" dirty="0" err="1">
                <a:solidFill>
                  <a:schemeClr val="bg1"/>
                </a:solidFill>
              </a:rPr>
              <a:t>geoapi</a:t>
            </a:r>
            <a:r>
              <a:rPr lang="en-US" sz="2000" dirty="0">
                <a:solidFill>
                  <a:schemeClr val="bg1"/>
                </a:solidFill>
              </a:rPr>
              <a:t> data to avoid rate limitation and authentication.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Shape 609"/>
          <p:cNvSpPr txBox="1"/>
          <p:nvPr/>
        </p:nvSpPr>
        <p:spPr>
          <a:xfrm>
            <a:off x="542036" y="346327"/>
            <a:ext cx="12789916" cy="854273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import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urllib.request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urllib.parse</a:t>
            </a:r>
            <a:endParaRPr lang="en-US" sz="20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import http,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json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ssl</a:t>
            </a:r>
            <a:endParaRPr lang="en-US" sz="20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0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serviceurl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'https://py4e-data.dr-chuck.net/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opengeo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?'</a:t>
            </a:r>
          </a:p>
          <a:p>
            <a:endParaRPr lang="en-US" sz="20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while True:</a:t>
            </a: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address = input('Enter location: ')</a:t>
            </a: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if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len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(address) &lt; 1: break</a:t>
            </a:r>
          </a:p>
          <a:p>
            <a:endParaRPr lang="en-US" sz="20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address =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address.strip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parms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dict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parms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['q'] = address</a:t>
            </a:r>
          </a:p>
          <a:p>
            <a:endParaRPr lang="en-US" sz="20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serviceurl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urllib.parse.urlencode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parms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endParaRPr lang="en-US" sz="20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print('Retrieving',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uh =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urllib.request.urlopen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context=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ctx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data =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uh.read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().decode()</a:t>
            </a: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print('Retrieved',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len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(data), 'characters', data[:20].replace('\n', ' '))</a:t>
            </a:r>
          </a:p>
          <a:p>
            <a:endParaRPr lang="en-US" sz="20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json.loads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(data)</a:t>
            </a:r>
          </a:p>
          <a:p>
            <a:endParaRPr lang="en-US" sz="20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lat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['features'][0]['properties']['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lat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']</a:t>
            </a: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lon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['features'][0]['properties']['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lon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']</a:t>
            </a: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print('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lat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',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lat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'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lon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',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lon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location = </a:t>
            </a:r>
            <a:r>
              <a:rPr lang="en-US" sz="20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</a:t>
            </a:r>
            <a:r>
              <a:rPr lang="en-US" sz="20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['features'][0]['properties']['formatted']</a:t>
            </a:r>
          </a:p>
        </p:txBody>
      </p:sp>
      <p:sp>
        <p:nvSpPr>
          <p:cNvPr id="610" name="Shape 610"/>
          <p:cNvSpPr txBox="1"/>
          <p:nvPr/>
        </p:nvSpPr>
        <p:spPr>
          <a:xfrm>
            <a:off x="11786787" y="7188323"/>
            <a:ext cx="3316393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600" b="1" u="none" strike="noStrike" cap="none" dirty="0" err="1">
                <a:solidFill>
                  <a:srgbClr val="FFFF00"/>
                </a:solidFill>
                <a:latin typeface="Courier"/>
                <a:ea typeface="Arial" charset="0"/>
                <a:cs typeface="Courier"/>
                <a:sym typeface="Cabin"/>
              </a:rPr>
              <a:t>opengeo.py</a:t>
            </a:r>
            <a:endParaRPr lang="en-US" sz="3600" b="1" u="none" strike="noStrike" cap="none" dirty="0">
              <a:solidFill>
                <a:srgbClr val="FFFF00"/>
              </a:solidFill>
              <a:latin typeface="Courier"/>
              <a:ea typeface="Arial" charset="0"/>
              <a:cs typeface="Courier"/>
              <a:sym typeface="Cabin"/>
            </a:endParaRPr>
          </a:p>
        </p:txBody>
      </p:sp>
      <p:sp>
        <p:nvSpPr>
          <p:cNvPr id="611" name="Shape 611"/>
          <p:cNvSpPr txBox="1"/>
          <p:nvPr/>
        </p:nvSpPr>
        <p:spPr>
          <a:xfrm>
            <a:off x="8921162" y="1955677"/>
            <a:ext cx="7953248" cy="2387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Enter location: Ann Arbor, MI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Retrieving https://py4e-data.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</a:t>
            </a:r>
            <a:r>
              <a:rPr lang="en-US" sz="2600" u="none" strike="noStrike" cap="none" dirty="0" err="1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dr-chuck.net</a:t>
            </a: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/</a:t>
            </a:r>
            <a:r>
              <a:rPr lang="en-US" sz="2600" u="none" strike="noStrike" cap="none" dirty="0" err="1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opengeo?q</a:t>
            </a: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=Ann+Arbor%2C+MI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Retrieved 1319 characters {"type":"</a:t>
            </a:r>
            <a:r>
              <a:rPr lang="en-US" sz="2600" u="none" strike="noStrike" cap="none" dirty="0" err="1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FeatureColl</a:t>
            </a:r>
            <a:endParaRPr lang="en-US" sz="2600" u="none" strike="noStrike" cap="none" dirty="0">
              <a:solidFill>
                <a:srgbClr val="FF00FF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u="none" strike="noStrike" cap="none" dirty="0" err="1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lat</a:t>
            </a: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42.2681569 </a:t>
            </a:r>
            <a:r>
              <a:rPr lang="en-US" sz="2600" u="none" strike="noStrike" cap="none" dirty="0" err="1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lon</a:t>
            </a: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-83.7312291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Ann Arbor, MI, United States of America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Summary</a:t>
            </a:r>
          </a:p>
        </p:txBody>
      </p:sp>
      <p:sp>
        <p:nvSpPr>
          <p:cNvPr id="679" name="Shape 67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Service Oriented Architecture - allows an application to be broken into parts and distributed across a network 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 Application Program Interface (API) is a contract for interaction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Web Services provide infrastructure for applications cooperating (an API) over a network - SOAP and REST are two styles of web services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and JSON are serialization formats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Agreeing on a </a:t>
            </a:r>
            <a:r>
              <a:rPr lang="en-US" sz="7600" b="1" i="0" u="none" strike="noStrike" cap="none">
                <a:solidFill>
                  <a:srgbClr val="FFD966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Wire Format</a:t>
            </a:r>
            <a:r>
              <a:rPr lang="en-US" sz="7600" b="1" i="0" u="none" strike="noStrike" cap="none">
                <a:solidFill>
                  <a:srgbClr val="FFD966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  <p:sp>
        <p:nvSpPr>
          <p:cNvPr id="244" name="Shape 244"/>
          <p:cNvSpPr txBox="1"/>
          <p:nvPr/>
        </p:nvSpPr>
        <p:spPr>
          <a:xfrm>
            <a:off x="850900" y="4394200"/>
            <a:ext cx="3174999" cy="2400300"/>
          </a:xfrm>
          <a:prstGeom prst="rect">
            <a:avLst/>
          </a:prstGeom>
          <a:noFill/>
          <a:ln w="63500" cap="rnd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7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Python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7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Dictionary</a:t>
            </a:r>
          </a:p>
        </p:txBody>
      </p:sp>
      <p:sp>
        <p:nvSpPr>
          <p:cNvPr id="245" name="Shape 245"/>
          <p:cNvSpPr txBox="1"/>
          <p:nvPr/>
        </p:nvSpPr>
        <p:spPr>
          <a:xfrm>
            <a:off x="12204700" y="4394200"/>
            <a:ext cx="3174999" cy="2400300"/>
          </a:xfrm>
          <a:prstGeom prst="rect">
            <a:avLst/>
          </a:prstGeom>
          <a:noFill/>
          <a:ln w="63500" cap="rnd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7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Java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7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HashMap</a:t>
            </a:r>
          </a:p>
        </p:txBody>
      </p:sp>
      <p:sp>
        <p:nvSpPr>
          <p:cNvPr id="247" name="Shape 247"/>
          <p:cNvSpPr txBox="1"/>
          <p:nvPr/>
        </p:nvSpPr>
        <p:spPr>
          <a:xfrm>
            <a:off x="6478587" y="3600450"/>
            <a:ext cx="4100563" cy="3987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8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8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"name" :  "Chuck",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8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"phone" :  "303-4456"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8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}</a:t>
            </a:r>
          </a:p>
        </p:txBody>
      </p:sp>
      <p:sp>
        <p:nvSpPr>
          <p:cNvPr id="249" name="Shape 249"/>
          <p:cNvSpPr txBox="1"/>
          <p:nvPr/>
        </p:nvSpPr>
        <p:spPr>
          <a:xfrm>
            <a:off x="14321524" y="7588250"/>
            <a:ext cx="1532352" cy="622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JSON</a:t>
            </a:r>
          </a:p>
        </p:txBody>
      </p:sp>
      <p:sp>
        <p:nvSpPr>
          <p:cNvPr id="250" name="Shape 250"/>
          <p:cNvSpPr/>
          <p:nvPr/>
        </p:nvSpPr>
        <p:spPr>
          <a:xfrm>
            <a:off x="4635500" y="4965700"/>
            <a:ext cx="1269899" cy="1269899"/>
          </a:xfrm>
          <a:prstGeom prst="rightArrow">
            <a:avLst>
              <a:gd name="adj1" fmla="val 38114"/>
              <a:gd name="adj2" fmla="val 19928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10579150" y="4968125"/>
            <a:ext cx="1269899" cy="1269899"/>
          </a:xfrm>
          <a:prstGeom prst="rightArrow">
            <a:avLst>
              <a:gd name="adj1" fmla="val 38114"/>
              <a:gd name="adj2" fmla="val 19928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233"/>
          <p:cNvSpPr txBox="1"/>
          <p:nvPr/>
        </p:nvSpPr>
        <p:spPr>
          <a:xfrm>
            <a:off x="4488661" y="6340000"/>
            <a:ext cx="1806121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Serialize</a:t>
            </a:r>
          </a:p>
        </p:txBody>
      </p:sp>
      <p:sp>
        <p:nvSpPr>
          <p:cNvPr id="12" name="Shape 235"/>
          <p:cNvSpPr txBox="1"/>
          <p:nvPr/>
        </p:nvSpPr>
        <p:spPr>
          <a:xfrm>
            <a:off x="9507924" y="4168150"/>
            <a:ext cx="25763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De-Serialize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Shape 684"/>
          <p:cNvSpPr txBox="1">
            <a:spLocks noGrp="1"/>
          </p:cNvSpPr>
          <p:nvPr>
            <p:ph type="title" idx="4294967295"/>
          </p:nvPr>
        </p:nvSpPr>
        <p:spPr>
          <a:xfrm>
            <a:off x="1725282" y="1121193"/>
            <a:ext cx="12206617" cy="8112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>
                <a:solidFill>
                  <a:srgbClr val="FFFF00"/>
                </a:solidFill>
              </a:rPr>
              <a:t>Acknowledgements / Contributions</a:t>
            </a:r>
          </a:p>
        </p:txBody>
      </p:sp>
      <p:sp>
        <p:nvSpPr>
          <p:cNvPr id="686" name="Shape 686"/>
          <p:cNvSpPr txBox="1"/>
          <p:nvPr/>
        </p:nvSpPr>
        <p:spPr>
          <a:xfrm>
            <a:off x="1206100" y="2261619"/>
            <a:ext cx="6797699" cy="577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 err="1">
                <a:solidFill>
                  <a:srgbClr val="FFFFFF"/>
                </a:solidFill>
              </a:rPr>
              <a:t>Thes</a:t>
            </a:r>
            <a:r>
              <a:rPr lang="en-US" sz="1800" dirty="0">
                <a:solidFill>
                  <a:srgbClr val="FFFFFF"/>
                </a:solidFill>
              </a:rPr>
              <a:t> slide are Copyright 2010-  Charles R. Severance (</a:t>
            </a:r>
            <a:r>
              <a:rPr lang="en-US" sz="1800" u="sng" dirty="0">
                <a:solidFill>
                  <a:srgbClr val="FFFF00"/>
                </a:solidFill>
                <a:hlinkClick r:id="rId3"/>
              </a:rPr>
              <a:t>www.dr-chuck.com</a:t>
            </a:r>
            <a:r>
              <a:rPr lang="en-US" sz="1800" dirty="0">
                <a:solidFill>
                  <a:srgbClr val="FFFFFF"/>
                </a:solidFill>
              </a:rPr>
              <a:t>) of the University of Michigan School of Information and </a:t>
            </a:r>
            <a:r>
              <a:rPr lang="en-US" sz="1800" u="sng" dirty="0">
                <a:solidFill>
                  <a:srgbClr val="FFFF00"/>
                </a:solidFill>
                <a:hlinkClick r:id="rId4"/>
              </a:rPr>
              <a:t>open.umich.edu</a:t>
            </a:r>
            <a:r>
              <a:rPr lang="en-US" sz="1800" dirty="0">
                <a:solidFill>
                  <a:srgbClr val="FFFF00"/>
                </a:solidFill>
              </a:rPr>
              <a:t> </a:t>
            </a:r>
            <a:r>
              <a:rPr lang="en-US" sz="1800" dirty="0">
                <a:solidFill>
                  <a:srgbClr val="FFFFFF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FFFFFF"/>
                </a:solidFill>
              </a:rPr>
              <a:t>Initial Development: Charles Severance, University of Michigan School of Information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FFFFFF"/>
                </a:solidFill>
              </a:rPr>
              <a:t>… Insert new Contributors here</a:t>
            </a:r>
          </a:p>
        </p:txBody>
      </p:sp>
      <p:pic>
        <p:nvPicPr>
          <p:cNvPr id="687" name="Shape 68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37900" y="1014543"/>
            <a:ext cx="1024800" cy="102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8" name="Shape 68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897687" y="1192743"/>
            <a:ext cx="1968599" cy="668400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Shape 689"/>
          <p:cNvSpPr txBox="1"/>
          <p:nvPr/>
        </p:nvSpPr>
        <p:spPr>
          <a:xfrm>
            <a:off x="8704400" y="2392094"/>
            <a:ext cx="6797699" cy="56477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>
                <a:solidFill>
                  <a:srgbClr val="FFFFFF"/>
                </a:solidFill>
              </a:rPr>
              <a:t>...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</a:t>
            </a:r>
          </a:p>
        </p:txBody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Marking up data to send across the network...</a:t>
            </a:r>
          </a:p>
        </p:txBody>
      </p:sp>
      <p:sp>
        <p:nvSpPr>
          <p:cNvPr id="265" name="Shape 265"/>
          <p:cNvSpPr txBox="1"/>
          <p:nvPr/>
        </p:nvSpPr>
        <p:spPr>
          <a:xfrm>
            <a:off x="4673900" y="7170530"/>
            <a:ext cx="68955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http://</a:t>
            </a: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en.wikipedia.org/wiki/XML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1155700" y="762000"/>
            <a:ext cx="13932000" cy="17779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6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</a:t>
            </a:r>
            <a:r>
              <a:rPr lang="en-US" sz="6600" b="1" i="0" u="none" strike="noStrike" cap="none">
                <a:solidFill>
                  <a:srgbClr val="FFD966"/>
                </a:solidFill>
                <a:sym typeface="Arial"/>
              </a:rPr>
              <a:t>“</a:t>
            </a:r>
            <a:r>
              <a:rPr lang="en-US" sz="6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Elements</a:t>
            </a:r>
            <a:r>
              <a:rPr lang="en-US" sz="6600" b="1" i="0" u="none" strike="noStrike" cap="none">
                <a:solidFill>
                  <a:srgbClr val="FFD966"/>
                </a:solidFill>
                <a:sym typeface="Arial"/>
              </a:rPr>
              <a:t>”</a:t>
            </a:r>
            <a:r>
              <a:rPr lang="en-US" sz="6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(or Nodes)</a:t>
            </a:r>
          </a:p>
        </p:txBody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749300" marR="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171000"/>
              <a:buFont typeface="Cabin"/>
              <a:buChar char="•"/>
            </a:pPr>
            <a:r>
              <a:rPr lang="en-US" sz="36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Simple Element</a:t>
            </a:r>
          </a:p>
          <a:p>
            <a:pPr marL="749300" marR="0" lvl="0" indent="-533400" algn="l" rtl="0">
              <a:lnSpc>
                <a:spcPct val="100000"/>
              </a:lnSpc>
              <a:spcBef>
                <a:spcPts val="3500"/>
              </a:spcBef>
              <a:spcAft>
                <a:spcPts val="0"/>
              </a:spcAft>
              <a:buClr>
                <a:srgbClr val="FF00FF"/>
              </a:buClr>
              <a:buSzPct val="171000"/>
              <a:buFont typeface="Cabin"/>
              <a:buChar char="•"/>
            </a:pP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Complex Element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7316786" y="2539899"/>
            <a:ext cx="7295999" cy="566319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&lt;people&gt;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 </a:t>
            </a:r>
            <a:r>
              <a:rPr lang="en-US" sz="36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&lt;name&gt;Chuck&lt;/name&gt;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 &lt;phone&gt;303 4456&lt;/phone&gt;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&lt;/person&gt;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 &lt;name&gt;Noah&lt;/name&gt;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 &lt;phone&gt;622 7421&lt;/phone&gt;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&lt;/person&gt;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&lt;/people&gt;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</a:t>
            </a:r>
            <a:r>
              <a:rPr lang="en-US" sz="7600" u="sng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</a:t>
            </a: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tensible </a:t>
            </a:r>
            <a:r>
              <a:rPr lang="en-US" sz="7600" u="sng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</a:t>
            </a: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arkup </a:t>
            </a:r>
            <a:r>
              <a:rPr lang="en-US" sz="7600" u="sng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</a:t>
            </a: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anguage</a:t>
            </a:r>
          </a:p>
        </p:txBody>
      </p:sp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1155700" y="2963022"/>
            <a:ext cx="13932000" cy="469465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Primary purpose is to help information systems </a:t>
            </a:r>
            <a:r>
              <a:rPr lang="en-US" sz="3600" u="none" strike="noStrike" cap="none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share structured data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It started as a simplified subset of the Standard Generalized Markup Language (SGML), and is designed to be relatively human-legible</a:t>
            </a:r>
          </a:p>
        </p:txBody>
      </p:sp>
      <p:sp>
        <p:nvSpPr>
          <p:cNvPr id="5" name="Shape 265"/>
          <p:cNvSpPr txBox="1"/>
          <p:nvPr/>
        </p:nvSpPr>
        <p:spPr>
          <a:xfrm>
            <a:off x="4673900" y="7170530"/>
            <a:ext cx="68955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u="sng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http://</a:t>
            </a: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/>
              </a:rPr>
              <a:t>en.wikipedia.org/wiki/XML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title"/>
          </p:nvPr>
        </p:nvSpPr>
        <p:spPr>
          <a:xfrm>
            <a:off x="1155700" y="762000"/>
            <a:ext cx="13571873" cy="17779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Basics</a:t>
            </a:r>
          </a:p>
        </p:txBody>
      </p:sp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749300" marR="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171000"/>
              <a:buFont typeface="Cabin"/>
              <a:buChar char="•"/>
            </a:pPr>
            <a:r>
              <a:rPr lang="en-US" sz="36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Start Tag</a:t>
            </a:r>
          </a:p>
          <a:p>
            <a:pPr marL="749300" marR="0" lvl="0" indent="-533400" algn="l" rtl="0">
              <a:lnSpc>
                <a:spcPct val="100000"/>
              </a:lnSpc>
              <a:spcBef>
                <a:spcPts val="3500"/>
              </a:spcBef>
              <a:spcAft>
                <a:spcPts val="0"/>
              </a:spcAft>
              <a:buClr>
                <a:srgbClr val="FFFF00"/>
              </a:buClr>
              <a:buSzPct val="171000"/>
              <a:buFont typeface="Cabin"/>
              <a:buChar char="•"/>
            </a:pPr>
            <a:r>
              <a:rPr lang="en-US" sz="36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End Tag</a:t>
            </a:r>
          </a:p>
          <a:p>
            <a:pPr marL="749300" marR="0" lvl="0" indent="-533400" algn="l" rtl="0">
              <a:lnSpc>
                <a:spcPct val="100000"/>
              </a:lnSpc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SzPct val="171000"/>
              <a:buFont typeface="Cabin"/>
              <a:buChar char="•"/>
            </a:pPr>
            <a:r>
              <a:rPr lang="en-US" sz="36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Text Content</a:t>
            </a:r>
          </a:p>
          <a:p>
            <a:pPr marL="749300" marR="0" lvl="0" indent="-533400" algn="l" rtl="0">
              <a:lnSpc>
                <a:spcPct val="100000"/>
              </a:lnSpc>
              <a:spcBef>
                <a:spcPts val="3500"/>
              </a:spcBef>
              <a:spcAft>
                <a:spcPts val="0"/>
              </a:spcAft>
              <a:buClr>
                <a:srgbClr val="FF7F00"/>
              </a:buClr>
              <a:buSzPct val="171000"/>
              <a:buFont typeface="Cabin"/>
              <a:buChar char="•"/>
            </a:pPr>
            <a:r>
              <a:rPr lang="en-US" sz="36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Attribute</a:t>
            </a:r>
          </a:p>
          <a:p>
            <a:pPr marL="749300" marR="0" lvl="0" indent="-533400" algn="l" rtl="0">
              <a:lnSpc>
                <a:spcPct val="100000"/>
              </a:lnSpc>
              <a:spcBef>
                <a:spcPts val="3500"/>
              </a:spcBef>
              <a:spcAft>
                <a:spcPts val="0"/>
              </a:spcAft>
              <a:buClr>
                <a:srgbClr val="FF00FF"/>
              </a:buClr>
              <a:buSzPct val="171000"/>
              <a:buFont typeface="Cabin"/>
              <a:buChar char="•"/>
            </a:pPr>
            <a:r>
              <a:rPr lang="en-US" sz="36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Self Closing Tag</a:t>
            </a:r>
          </a:p>
        </p:txBody>
      </p:sp>
      <p:sp>
        <p:nvSpPr>
          <p:cNvPr id="279" name="Shape 279"/>
          <p:cNvSpPr txBox="1"/>
          <p:nvPr/>
        </p:nvSpPr>
        <p:spPr>
          <a:xfrm>
            <a:off x="8332774" y="3136900"/>
            <a:ext cx="6394799" cy="46355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44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&lt;person&gt;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</a:t>
            </a:r>
            <a:r>
              <a:rPr lang="en-US" sz="44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&lt;name&gt;</a:t>
            </a: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Chuck</a:t>
            </a:r>
            <a:r>
              <a:rPr lang="en-US" sz="44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&lt;/name&gt;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</a:t>
            </a:r>
            <a:r>
              <a:rPr lang="en-US" sz="44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&lt;phone </a:t>
            </a:r>
            <a:r>
              <a:rPr lang="en-US" sz="44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type=</a:t>
            </a:r>
            <a:r>
              <a:rPr lang="en-US" sz="4400">
                <a:solidFill>
                  <a:srgbClr val="FF7F00"/>
                </a:solidFill>
              </a:rPr>
              <a:t>"</a:t>
            </a:r>
            <a:r>
              <a:rPr lang="en-US" sz="44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intl</a:t>
            </a:r>
            <a:r>
              <a:rPr lang="en-US" sz="4400">
                <a:solidFill>
                  <a:srgbClr val="FF7F00"/>
                </a:solidFill>
              </a:rPr>
              <a:t>"</a:t>
            </a:r>
            <a:r>
              <a:rPr lang="en-US" sz="4400" u="none" strike="noStrike" cap="none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+1 734 303 4456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</a:t>
            </a:r>
            <a:r>
              <a:rPr lang="en-US" sz="44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&lt;/phone&gt;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</a:t>
            </a:r>
            <a:r>
              <a:rPr lang="en-US" sz="44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&lt;email</a:t>
            </a: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-US" sz="44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hide=</a:t>
            </a:r>
            <a:r>
              <a:rPr lang="en-US" sz="4400">
                <a:solidFill>
                  <a:srgbClr val="FF7F00"/>
                </a:solidFill>
              </a:rPr>
              <a:t>"</a:t>
            </a:r>
            <a:r>
              <a:rPr lang="en-US" sz="4400" u="none" strike="noStrike" cap="none">
                <a:solidFill>
                  <a:srgbClr val="FF7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yes</a:t>
            </a:r>
            <a:r>
              <a:rPr lang="en-US" sz="4400">
                <a:solidFill>
                  <a:srgbClr val="FF7F00"/>
                </a:solidFill>
              </a:rPr>
              <a:t>"</a:t>
            </a:r>
            <a:r>
              <a:rPr lang="en-US" sz="4400" u="none" strike="noStrike" cap="none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-US" sz="4400" u="none" strike="noStrike" cap="none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/&gt;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4400" u="none" strike="noStrike" cap="none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&lt;/person&gt;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itle &amp; Subtitle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3053</Words>
  <Application>Microsoft Macintosh PowerPoint</Application>
  <PresentationFormat>Custom</PresentationFormat>
  <Paragraphs>452</Paragraphs>
  <Slides>50</Slides>
  <Notes>48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Arial Regular</vt:lpstr>
      <vt:lpstr>Cabin</vt:lpstr>
      <vt:lpstr>Arial</vt:lpstr>
      <vt:lpstr>Courier</vt:lpstr>
      <vt:lpstr>Courier New</vt:lpstr>
      <vt:lpstr>Gill Sans</vt:lpstr>
      <vt:lpstr>Helvetica</vt:lpstr>
      <vt:lpstr>Title &amp; Subtitle</vt:lpstr>
      <vt:lpstr>Using Web Services</vt:lpstr>
      <vt:lpstr>Data on the Web</vt:lpstr>
      <vt:lpstr>Sending Data Across the “Net”</vt:lpstr>
      <vt:lpstr>Agreeing on a “Wire Format”</vt:lpstr>
      <vt:lpstr>Agreeing on a “Wire Format”</vt:lpstr>
      <vt:lpstr>XML</vt:lpstr>
      <vt:lpstr>XML “Elements” (or Nodes)</vt:lpstr>
      <vt:lpstr>eXtensible Markup Language</vt:lpstr>
      <vt:lpstr>XML Basics</vt:lpstr>
      <vt:lpstr>White Space</vt:lpstr>
      <vt:lpstr>XML Terminology</vt:lpstr>
      <vt:lpstr>XML as a Tree</vt:lpstr>
      <vt:lpstr>XML Text and Attributes</vt:lpstr>
      <vt:lpstr>XML as Paths</vt:lpstr>
      <vt:lpstr>XML Schema</vt:lpstr>
      <vt:lpstr>XML Schema</vt:lpstr>
      <vt:lpstr>PowerPoint Presentation</vt:lpstr>
      <vt:lpstr>PowerPoint Presentation</vt:lpstr>
      <vt:lpstr>Many XML Schema Languages</vt:lpstr>
      <vt:lpstr>XSD XML Schema (W3C spec)</vt:lpstr>
      <vt:lpstr>XSD Structure</vt:lpstr>
      <vt:lpstr>XSD Constraints</vt:lpstr>
      <vt:lpstr>XSD Data Types</vt:lpstr>
      <vt:lpstr>ISO 8601 Date/Time Format</vt:lpstr>
      <vt:lpstr>PowerPoint Presentation</vt:lpstr>
      <vt:lpstr>PowerPoint Presentation</vt:lpstr>
      <vt:lpstr>PowerPoint Presentation</vt:lpstr>
      <vt:lpstr>PowerPoint Presentation</vt:lpstr>
      <vt:lpstr>JavaScript Object Notation</vt:lpstr>
      <vt:lpstr>JavaScript Object Notation</vt:lpstr>
      <vt:lpstr>PowerPoint Presentation</vt:lpstr>
      <vt:lpstr>PowerPoint Presentation</vt:lpstr>
      <vt:lpstr>PowerPoint Presentation</vt:lpstr>
      <vt:lpstr>PowerPoint Presentation</vt:lpstr>
      <vt:lpstr> Service Oriented Approach</vt:lpstr>
      <vt:lpstr>Service Oriented Approach</vt:lpstr>
      <vt:lpstr>Multiple Systems</vt:lpstr>
      <vt:lpstr>APIs</vt:lpstr>
      <vt:lpstr>There Are Many APIs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 API Proxy</vt:lpstr>
      <vt:lpstr>PowerPoint Presentation</vt:lpstr>
      <vt:lpstr>PowerPoint Presentation</vt:lpstr>
      <vt:lpstr>Summary</vt:lpstr>
      <vt:lpstr>Acknowledgements / Contributions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Web Services</dc:title>
  <cp:lastModifiedBy>Severance, Charles</cp:lastModifiedBy>
  <cp:revision>43</cp:revision>
  <dcterms:modified xsi:type="dcterms:W3CDTF">2024-02-04T17:38:00Z</dcterms:modified>
</cp:coreProperties>
</file>